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6" r:id="rId4"/>
    <p:sldId id="285" r:id="rId5"/>
    <p:sldId id="283" r:id="rId6"/>
    <p:sldId id="284" r:id="rId7"/>
    <p:sldId id="286" r:id="rId8"/>
    <p:sldId id="274" r:id="rId9"/>
    <p:sldId id="273" r:id="rId10"/>
    <p:sldId id="276" r:id="rId11"/>
    <p:sldId id="282" r:id="rId12"/>
    <p:sldId id="277" r:id="rId13"/>
    <p:sldId id="279" r:id="rId14"/>
    <p:sldId id="280" r:id="rId15"/>
    <p:sldId id="278" r:id="rId16"/>
    <p:sldId id="287" r:id="rId17"/>
    <p:sldId id="288" r:id="rId18"/>
    <p:sldId id="289" r:id="rId19"/>
    <p:sldId id="290" r:id="rId20"/>
    <p:sldId id="291" r:id="rId21"/>
    <p:sldId id="281" r:id="rId22"/>
    <p:sldId id="309" r:id="rId23"/>
    <p:sldId id="293" r:id="rId24"/>
    <p:sldId id="294" r:id="rId25"/>
    <p:sldId id="297" r:id="rId26"/>
    <p:sldId id="298" r:id="rId27"/>
    <p:sldId id="300" r:id="rId28"/>
    <p:sldId id="299" r:id="rId29"/>
    <p:sldId id="301" r:id="rId30"/>
    <p:sldId id="302" r:id="rId31"/>
    <p:sldId id="303" r:id="rId32"/>
    <p:sldId id="304" r:id="rId33"/>
    <p:sldId id="305" r:id="rId34"/>
    <p:sldId id="307" r:id="rId35"/>
    <p:sldId id="306" r:id="rId36"/>
    <p:sldId id="295" r:id="rId37"/>
    <p:sldId id="310" r:id="rId38"/>
    <p:sldId id="30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7T05:11:01.4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3040 274,'-5'0,"-1"-1,1 1,0-1,-1 0,1-1,0 1,-1-1,1 0,0 0,0 0,-3-3,-5-4,1 0,0-1,-5-5,9 8,4 3,-1 1,1 0,-1 0,0 0,0 0,0 1,0 0,0 0,-2 0,-10-2,-1 0,-4 1,0 0,-263-50,-271-39,413 79,1 7,-81 9,182-1,0 2,1 1,0 3,0 1,1 2,0 2,1 1,-27 15,-54 37,-78 59,121-75,-201 143,229-156,2 3,2 1,2 3,-20 27,45-48,0 1,2 0,1 2,1-1,1 2,1-1,2 2,0-1,2 1,1 1,-1 20,5-27,1 0,1-1,1 1,1 0,1-1,1 1,3 7,-2-12,0-1,2 1,0-1,1 0,0-1,1 0,1-1,0 1,7 5,4 1,0 0,1-2,1-1,1-1,0 0,1-2,9 3,23 9,1-2,53 15,-11-11,0-4,49 3,13-6,32-4,-104-15,-1-4,0-4,0-4,55-14,88-27,27-19,-82 17,4-10,-98 30,-2-4,-1-4,16-14,-19 5,-2-3,-2-3,14-18,-42 31,-1-2,-2-2,-3-1,-1-2,6-15,-30 42,-1-1,-1 0,-2-1,0 0,-1 0,3-15,-10 27,0 1,0-1,-1 0,-1 0,0-1,0 1,-1 0,-1 3,1 1,-1-1,0 1,-1 0,0 0,-1 0,1 0,-1 0,-1 1,-2-3,-1-2,-2 1,0 1,0 0,0 0,-2 1,-7-6,-7-1,0 0,-24-10,-5 2,-1 3,-1 2,-21-3,-30-3,-38-1,-21 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4T21:08:19.6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444 1179,'0'-54,"0"-10,-5-50,3 92,-1-1,-1 1,-1 0,0 0,-2 1,-8-20,-3-1,-2 0,-2 2,-1 0,-1 2,-18-21,34 48,1-1,0 0,1-1,1 1,-1-1,2-1,0 1,-3-14,2 8,-1 1,0-1,-1 1,-4-7,-148-258,164 295,0 1,-1-1,-1 1,0 0,0 0,-1 0,-1 0,0 1,0 8,-1 155,-1-109,1-31</inkml:trace>
  <inkml:trace contextRef="#ctx0" brushRef="#br0" timeOffset="2897.419">28 0,'0'5,"4"7,5 0,6 0,4-3,3-3,7 2,1 0,1 3,-1 0,-1-1,-2-4,-5-2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4T21:08:26.6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1205,'53'-46,"-38"35,0-2,-1 0,1-2,142-172,-72 84,-62 71,-1-1,-1-1,-2-1,-2 0,0-4,24-45,-3 27,-30 47,0 0,-1 0,-1 0,0-1,0 0,1-6,1-8,-1-1,-1 0,-2 0,0 0,-1-13,0-43,-4-8,1 68,0 20,0 1,0 0,0 0,0 0,0-1,0 1,0 0,0 0,-1-1,1 1,0 0,-1 0,1 0,-1 0,1 0,-1 0,0 0,1 0,-1 0,0 0,0-1,0 2,0 0,0 0,1 0,-1 0,0 0,0 0,0 0,1 0,-1 0,0 0,0 0,1 1,-1-1,0 0,0 1,1-1,-1 0,0 1,1-1,-1 1,1-1,-1 1,0 0,-6 5,0 2,1-1,0 1,-4 5,0 2,-26 36,-25 26,36-50</inkml:trace>
  <inkml:trace contextRef="#ctx0" brushRef="#br0" timeOffset="1701.231">635 116,'4'-4,"5"-2,6 1,3 1,4 1,1 5,-3 7,3 5,-2 5,-5 11,-1 5,0 1,-1-2,-3-3,-5-2,-2-6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4T22:14:46.2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2270 426,'-2'1,"0"1,-1-1,1 0,0 0,-1 1,1-1,-1-1,1 1,-1 0,1-1,-1 1,-1-1,-34 2,26-2,-362 1,181-2,170-1,0 0,0-1,-19-6,-19-3,43 9,-16-2,0 1,-19 1,23 3,-1-1,1-2,-3-1,9 1,1 1,-1 1,0 1,9 0</inkml:trace>
  <inkml:trace contextRef="#ctx0" brushRef="#br0" timeOffset="7231.884">1585 469,'0'-1,"1"1,-1 0,1-1,-1 1,1 0,-1-1,0 1,1-1,-1 1,0-1,1 1,-1-1,0 1,0-1,0 1,1-1,-1 1,0-1,0 1,0-1,0 1,0-1,0 1,0-1,0 0,0 1,0-1,0 1,0-1,0 1,-1-1,0 0,0 0,1 0,-1 0,0 1,0-1,0 0,0 1,0-1,0 1,-1-1,1 1,0-1,0 1,-1 0,-6-2,-1 1,1 0,-8 0,8 1,0 0,0 0,0 1,0 1,0-1,0 1,1 1,-1-1,0 1,1 1,0-1,0 1,0 0,0 1,-4 4,-35 28,-30 34,6-4,54-52,2 0,-11 15,10-11,-16 14,-58 46,3-3,10-7,-32 18,85-68,1-1,-1-1,-1 0,0-2,-1-1,-19 7,7-3,0 0,-10 10,-24 12,-19 11,-7 10,-8 4,94-58,-2 0,1 1,0 0,1 0,-1 1,1 2,10-11,1 0,0 0,0 0,-1 0,1 0,0 1,0-1,0 0,-1 0,1 0,0 0,0 1,0-1,0 0,-1 0,1 0,0 1,0-1,0 0,0 0,0 1,0-1,0 0,0 0,0 1,-1-1,1 0,0 0,0 1,0-1,1 0,-1 0,0 1,0-1,0 0,0 0,0 1,0-1,0 0,0 0,0 1,1-1,-1 0,0 0,0 0,0 1,0-1,1 0,-1 0,1 1,0-1,-1 0,1 0,0 0,0 0,0 0,0 0,0 0,0 0,0 0,-1-1,1 1,0 0,0-1,9-3,-1-1,0-1,0 1,0-2,-1 1,13-9,-1-1,-1-1,0 0,-2-1,0-1,3-6,17-17,-32 37,-1-1,1 1,-1 0,0-1,0 0,-1 0,1 0,-1-1,-1 1,1-1,-1 1,0-1,-1 0,0 0,0 0,0-6,-3-117,1 105,2 76,-2 69,0-112,0-1,-1 1,0-1,0 1,0-1,-1 0,-1 2,-27 50,17-35,10-17,1-1,-2 0,1 0,0 0,-1-1,0 1,0-1,-1 0,-1 0,3-2,1-1,-1 0,0 1,0-2,0 1,0 0,0-1,-1 0,1 0,0 0,-1-1,1 1,0-1,-1 0,-2-1,53 0,-13-1,160-7,-132 5,14 2,-68 1,0 1,0-2,1 1,-1-1,0 0,6-3,-4 2,0 0,0 0,10-1,51 0,-50 4</inkml:trace>
  <inkml:trace contextRef="#ctx0" brushRef="#br0" timeOffset="183919.11">2584 254,'1133'0,"-1120"-1,0-1,0 0,-1 0,1-2,-1 1,9-5,-6 3,0 0,0 1,1 0,5 1,-4 0,0-1,-1 0,0-2,1 1,-2-2,10-5,7-2,10-5,-2 1,34-9,-62 23,0 0,0-1,-1-1,0 0,1 0,-2-1,1 0,-1-1,0 0,8-9,-7 4</inkml:trace>
  <inkml:trace contextRef="#ctx0" brushRef="#br0" timeOffset="187589.492">3625 283,'7'0,"-1"1,1 0,0 0,0 0,0 1,-1 0,1 1,-1-1,0 1,0 0,0 1,0-1,0 1,2 2,10 10,-1 0,0 2,8 11,-5-6,15 13,40 28,3-2,3-4,60 31,-84-55,30 27,-64-44,-2 1,0 1,-1 1,-1 1,1 4,1 2,1-1,17 15,-38-40,0-1,-1 1,1 0,0 0,0-1,-1 1,1-1,0 1,0-1,0 1,0-1,0 1,0-1,-1 0,1 1,0-1,0 0,0 0,0 0,0 0,0 0,0 0,0 0,0 0,0-1,0 0,-1 1,1-1,0 0,-1 0,1 1,0-1,-1 0,1 0,-1 0,0 0,1 0,-1 0,0 1,1-1,-1 0,0 0,0 0,0 0,0 0,0-1,2-36,-1 1,-2-1,-3-8,-10-48,12 81,0 0,-1 0,-1 0,0 1,-1-1,-1 1,0 0,0 0,6 11,-1 1,1-1,0 0,-1 1,1-1,-1 0,1 1,-1-1,1 1,-1-1,1 1,-1-1,1 1,-1-1,0 1,1-1,-1 1,0 0,1-1,-2 1,2 0,0 0,-1 0,1 1,0-1,-1 0,1 0,0 1,-1-1,1 0,0 1,0-1,-1 0,1 0,0 1,0-1,-1 1,1-1,0 0,0 1,0-1,0 0,0 1,0-1,-1 1,1-1,-2 32,1 11,4 98,1-99,8 27,-1-26,-8-32,0-1,0 1,-1 1,-1-1,0 0,0 3,-1-13,0 0,0 0,0 0,-1 0,1 0,0 0,0 0,-1 0,1 0,0 0,-1 0,1 0,-1 0,1 0,-1-1,0 1,1 0,-1 0,0-1,0 1,1 0,-1-1,0 1,-1 0,1-1,-1 1,0-1,1 1,-1-1,0 0,1 1,-1-1,0 0,0 0,1 0,-1 0,0-1,-3 1,0-2,0 1,0 0,0-1,0 0,0 0,0 0,-4-3,-8-7,-1 2,0 0,-1 2,-9-4,-25-7,-20-2,70 20,-129-43,107 35,70 6,280 4,-310 0,0 1,0 0,0 1,-1 1,12 4,26 6,-27-9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4T11:04:07.6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979 5541,'-2'0,"0"-1,-1 0,1 0,0 0,0 0,0 0,0 0,1-1,-1 1,0-1,0 1,1-1,-1 1,1-1,-1 0,1 0,0 0,0 0,-5-5,-24-32,2-2,-8-15,-47-92,15 26,23 45,-249-448,227 390,6-4,-42-143,71 173,4-1,6-1,5-1,0-63,9-29,16-152,-2 286,4 0,2 0,4 1,2 1,4 1,2 1,20-36,17-20,5 3,5 4,5 2,74-82,-69 104,3 3,3 5,25-14,296-215,-320 252,1 3,22-6,-45 29,2 4,1 2,42-10,125-36,-152 42,58-30,38-32,5-14,-169 98,8-4,11-10,-29 20,-1-1,0 1,0-1,0 0,-1 0,1 0,-1-1,2-4,-5 9,-1 0,1 0,0 0,-1-1,1 1,-1 0,0-1,0 1,1 0,-1-1,0 1,0 0,0-1,0 1,0 0,-1-1,1 1,0 0,-1-1,1 1,-1-1,0 0,0 0,-1 0,1 1,0-1,-1 0,0 1,1-1,-1 1,0-1,0 1,0 0,-1-1,-4-1,0 0,0 0,0 1,-1-1,0 2,1-1,-2 1,-34-3,0 3,-34 3,3 0,-292-1,1000-1,-631-1,-1 1,1 0,0 1,-1-1,1 0,-1 1,1-1,0 1,-1 0,1 0,-1 0,2 1,-3-1,1 0,-1 1,0-1,0 1,0-1,0 0,0 1,0 0,0-1,0 1,0 0,-1-1,1 1,-1 0,0-1,1 1,-1 0,0 0,0 1,3 54,-2 0,-4 10,0 29,3 250,0-330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5T11:50:26.1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2116 1812,'-1'-1,"0"0,0-1,0 1,0 0,0 0,0 0,0-1,-1 1,1 1,0-1,0 0,-1 0,1 0,-1 1,1-1,-1 0,-6-3,-8-6,1 1,-2 0,1 2,-1 0,0 1,-1 0,1 2,-16-3,-7 1,-1 2,1 2,-20 2,-14 4,1 3,0 3,-3 4,-64 18,-9 9,80-19,2 3,0 3,2 2,1 4,2 2,1 2,2 4,2 2,-30 31,24-16,2 3,3 3,3 2,-30 50,58-74,1 2,3 1,-14 37,24-45,1-1,1 2,3-1,1 1,0 9,4-7,2 0,2 0,1 1,2-1,2-1,2 1,1-1,2 0,3 1,4 7,3-1,2 0,2-2,1-1,3-1,1-1,4 1,12 10,1-2,3-2,2-2,2-2,25 13,-39-31,2-1,0-3,2-1,0-3,1-1,1-2,1-3,9 1,-18-8,1-2,0-1,-1-2,1-2,0-1,-1-2,0-2,28-8,50-17,0-6,9-10,-106 40,46-17,-1-4,0-3,-40 19,-1-2,-1-1,-1 0,0-2,-1 0,-1-1,0-2,15-20,-1-2,-2-2,-2-1,2-10,23-49,14-47,-3-10,-8-3,25-123,-50 146,-6-1,-7-1,-2-70,-15 134,-5-43,0 80,-3 0,-1 0,-9-25,13 53,-2 1,0-1,0 1,-1 0,-1 0,0 1,-1 0,-3-4,3 8,1-1,-1 1,-1 1,0-1,0 1,0 1,-1 0,1 0,-2 1,-5-2,-7-2,-1 1,0 1,-1 1,0 1,-3 1,-20-1,-1 2,-5 2,-23 3</inkml:trace>
  <inkml:trace contextRef="#ctx0" brushRef="#br0" timeOffset="5676.946">6095 1,'-34'0,"1"3,0 0,0 2,0 2,-26 8,-45 18,-296 128,5 26,-150 114,26 35,395-249,-175 113,289-194,-14 8,-17 9,34-20,1-1,-1 1,0-1,0 0,1-1,-1 0,0 0,-7 0,-3-6,17 5,0 0,0 0,0 0,-1 0,1 0,0 0,0 0,0 0,-1 0,1 0,0 0,0-1,0 1,-1 0,1 0,0 0,0 0,0 0,0-1,0 1,0 0,-1 0,1 0,0-1,0 1,0 0,0 0,0 0,0-1,0 1,0 0,0 0,0 0,0-1,0 1,0 0,0 0,0-1,0 1,0 0,0 0,0 0,0-1,0 1,1 0,-1 0,0 0,0 0,0-1,0 1,0 0,0 0,1 0,-1 0,0 0,0-1,0 1,0 0,1 0,-1 0,0 0,0 0,0 0,1 0,-1 0,0 0,0 0,1 0,-1 0,0 0,6-3,0-1,-1 1,1-1,-1 0,0 0,0-1,4-4,5-4,118-116,-5-6,-6-5,67-106,-180 234,55-81,-52 75,-1 0,0-1,-2 0,1-4,-9 22,1-1,1-1,-1 0,-1 0,1 0,0 0,-1 0,1 1,-1-1,0 0,0 0,0 0,-1 0,1-2,-3 2,1 2</inkml:trace>
  <inkml:trace contextRef="#ctx0" brushRef="#br0" timeOffset="6168.896">3570 1270,'0'2,"-1"0,1 0,0 0,-1 0,1-1,-1 1,0 0,0 0,0 0,1-1,-2 1,1-1,0 1,0-1,0 1,-2 0,13-3,-1 1,37-4,11-4,113-19,390-49,-413 64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5T11:51:06.4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1 629,'0'-3,"0"0,0 1,0-1,1 1,-1-1,1 1,0-1,0 1,0-1,0 1,0 0,0-1,0 1,1 0,-1 0,1 0,0 0,-1 0,1 0,0 1,1-2,5-2,0 0,1 1,0 0,-1 0,7-1,48-17,65-13,72-6,-162 33,265-49,129-25,-6-21,-320 71,88-23,-145 43,0 3,49-3,-90 12,-5-1,0 1,0 0,1 0,-1 0,0 0,0 0,0 1,0-1,0 1,-26 3,-46-7,1-3,-66-14,-80-8,-110 4,72 18,246 7,10 1,15 3,-13-4,62 17,192 46,-132-38,9-4,178 8,-296-28,-6-2,-2 1,0 0,-1 0,1 1,-1 0,8 3,-16-4,0-1,0 1,0 0,0 0,-1 0,1 0,0 0,-1 1,1-1,0 0,-1 1,0-1,1 1,-1 0,0-1,0 1,0 0,0 0,0 0,0-1,0 1,-1 0,1 0,-1 0,1 0,-1 1,0-1,0 0,0 0,0 2,-1 5,-1-1,0 1,0 0,-1-1,0 1,0-1,-1 0,0 0,-1-1,0 1,-2 2,-13 17,-2-1,-9 7,28-30,-119 116,-69 49,143-127,-63 51,-34 16,105-80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268A-D629-4E3B-8095-4C5CA397C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E1C58-E26A-4EF3-B847-21538B8BD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573C4-813E-44E9-A1C0-15A4BB6B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F2281-55D8-4FA7-80AE-76CDEC99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E6D64-467A-4FBA-B52D-B89DD833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66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8F2B-E72B-40C6-9F18-3F211DB8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B02F0-22D8-4240-B620-3E98FFAF6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D917C-23E3-4E21-BD70-F66991CD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90516-79AC-44D6-BC1F-BF881ABA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F1B87-D8E6-46E0-B20D-3872BCBE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5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CC476-CEC6-4F95-89CC-7C953112D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E12D5-7D9E-4CA3-935A-A2411B361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CAAD-3245-42BB-A9F2-958052BE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8661B-BE73-478B-955E-782415C8A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A2914-DA2C-404B-B940-BB12FBF0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6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D62B-486A-43FC-8102-0869E12F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905E8-8B84-4EEE-81EC-6BC033B1C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CE55E-60A7-41D8-81C1-05787D97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CA3D-18AC-4E65-81F9-6F6B5F79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D43B-3C3E-486D-8652-F4B61204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73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CFA5-45B2-4CCF-946D-997213DE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B947C-8C22-4AD9-868A-9FE84D7F4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456C8-2D8E-430D-A6C8-4D2F60E0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5DB82-1460-4202-BF2E-7511534F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58349-D8E0-4FEB-A054-E0020DA4E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6E91-440F-4E1C-BE13-FFF8943E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E8847-D4DD-45B6-8A44-9B6A30DB5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5513D-D986-4102-946D-9BB4C5F5F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1BFA2-CBFF-4961-8324-766C3104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36132-6937-43D9-9789-00995D113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5622A-F3C2-4DA8-A0CE-3FD1E297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EA7B-579E-419E-A9C0-5C9C90B2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42CFF-0FA8-48E1-BA78-4C849E081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5372A-5968-4301-9954-4C946304E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864521-6EA1-463E-9392-65E892413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CF456-1301-4D4D-99EF-6FCA28501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90253E-0DC7-4606-84EA-4571D207C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920B44-EECB-4258-9B0A-869A14324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C462E1-2A4E-407E-8E37-9BCC0D44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5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9B23-4975-4818-8746-6DFBA4CE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C5BCA-5445-4286-8751-B5F003B4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7ED7-F270-40A4-BA4D-C039CFA3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19D56-5126-4CAD-B26B-6502E962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04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02823-C188-4FC2-A28E-C28602728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1DB05-F080-4CD8-9940-63DC41D61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34EDE-447E-4660-9CC3-F81561C32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53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63546-1241-4331-9CE6-D8A77C0A5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9A200-7F00-48DA-8431-850DA80D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94B7D-E19A-40A4-AD07-64D675401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D6053-F42B-4CC6-AF21-845C5DC9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F9581-5049-4B93-8667-B7D184AF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1DE27-5DE2-489F-991E-B6239E61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2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8DBE-CD0A-40B2-BD9C-CE2D7622D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1E4204-832F-47B5-95FD-0C1919F44B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AAB30-0894-4E8E-9452-ABF2CF0A2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2EE1C-0F3F-4374-9A91-37E82D96A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3F89E-6C88-4F27-9A9F-290071CDE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29C8B-CBA9-4CCF-B0AF-815788ED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1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4CFED5-C38A-4864-93A2-BCF10B608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6CEA6-5A65-4FB4-9319-9325A9FE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BE249-94C6-4D3B-9E06-6B907734F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644A6-59D6-464D-AD1A-3A8F8252495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E5664-4200-41DD-B30A-4E161F53D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6543B-338F-4ABE-A002-9926B2E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2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customXml" Target="../ink/ink4.xml"/><Relationship Id="rId7" Type="http://schemas.openxmlformats.org/officeDocument/2006/relationships/image" Target="../media/image11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ntrol.dii.unisi.it/sdc/altro/TabellaTrasformataZ.pdf" TargetMode="Externa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youtube.com/watch?v=KEMt58ePND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2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101.png"/><Relationship Id="rId5" Type="http://schemas.openxmlformats.org/officeDocument/2006/relationships/image" Target="../media/image96.png"/><Relationship Id="rId10" Type="http://schemas.openxmlformats.org/officeDocument/2006/relationships/image" Target="../media/image100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2.png"/><Relationship Id="rId7" Type="http://schemas.openxmlformats.org/officeDocument/2006/relationships/customXml" Target="../ink/ink6.xm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57.png"/><Relationship Id="rId4" Type="http://schemas.openxmlformats.org/officeDocument/2006/relationships/image" Target="../media/image153.png"/><Relationship Id="rId9" Type="http://schemas.openxmlformats.org/officeDocument/2006/relationships/customXml" Target="../ink/ink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customXml" Target="../ink/ink2.xml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2663-EA92-4B05-84DF-94465373B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504" y="1182919"/>
            <a:ext cx="9904991" cy="2387600"/>
          </a:xfrm>
        </p:spPr>
        <p:txBody>
          <a:bodyPr>
            <a:normAutofit fontScale="90000"/>
          </a:bodyPr>
          <a:lstStyle/>
          <a:p>
            <a:r>
              <a:rPr lang="ar-SY" sz="5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التحكم الحديث 2 (التحكم الرقمي)</a:t>
            </a:r>
            <a:br>
              <a:rPr lang="ar-SY" sz="5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ar-SY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Modern Control 2 (Digital Control)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8BF67-A997-468F-A693-951DBA428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7542"/>
            <a:ext cx="9144000" cy="1040258"/>
          </a:xfrm>
        </p:spPr>
        <p:txBody>
          <a:bodyPr>
            <a:normAutofit fontScale="85000" lnSpcReduction="20000"/>
          </a:bodyPr>
          <a:lstStyle/>
          <a:p>
            <a:pPr rtl="1"/>
            <a:r>
              <a:rPr lang="ar-S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ثالث تحكم – فصل ثاني - 2019</a:t>
            </a:r>
          </a:p>
          <a:p>
            <a:pPr rtl="1"/>
            <a:r>
              <a:rPr lang="ar-S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كلية الهندسة الكهربائية والالكترونية – جامعة حلب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rtl="1"/>
            <a:r>
              <a:rPr lang="ar-S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د. أسعد كعدان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B7F844-DDE6-4869-879E-83A81F907CD5}"/>
              </a:ext>
            </a:extLst>
          </p:cNvPr>
          <p:cNvSpPr txBox="1">
            <a:spLocks/>
          </p:cNvSpPr>
          <p:nvPr/>
        </p:nvSpPr>
        <p:spPr>
          <a:xfrm>
            <a:off x="861743" y="4921714"/>
            <a:ext cx="1046851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ar-SY" sz="2800" dirty="0"/>
              <a:t>المحاضرة 2-3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5062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/>
              <p:nvPr/>
            </p:nvSpPr>
            <p:spPr>
              <a:xfrm>
                <a:off x="929812" y="1025595"/>
                <a:ext cx="10777670" cy="2850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ما هو الشكل الحقيقي 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ar-SY" sz="2400" b="1" dirty="0"/>
                  <a:t>؟</a:t>
                </a:r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 dirty="0"/>
                  <a:t>Z</a:t>
                </a:r>
                <a:r>
                  <a:rPr lang="ar-SY" sz="2400" b="1" dirty="0"/>
                  <a:t> عدد عقدي وبالتالي له مركبتان: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ar-SY" sz="2400" b="1" dirty="0"/>
                  <a:t>  </a:t>
                </a:r>
                <a14:m>
                  <m:oMath xmlns:m="http://schemas.openxmlformats.org/officeDocument/2006/math">
                    <m:r>
                      <a:rPr lang="ar-SY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ar-SY" sz="2400" b="1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 algn="r" rt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ar-SY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2" y="1025595"/>
                <a:ext cx="10777670" cy="2850652"/>
              </a:xfrm>
              <a:prstGeom prst="rect">
                <a:avLst/>
              </a:prstGeom>
              <a:blipFill>
                <a:blip r:embed="rId2"/>
                <a:stretch>
                  <a:fillRect r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4536D18-3139-496A-8326-7EB65492D7A6}"/>
              </a:ext>
            </a:extLst>
          </p:cNvPr>
          <p:cNvSpPr/>
          <p:nvPr/>
        </p:nvSpPr>
        <p:spPr>
          <a:xfrm>
            <a:off x="929812" y="2705867"/>
            <a:ext cx="3931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Y" sz="2000" b="1" dirty="0"/>
              <a:t>عدد أسي.. عندما تكون </a:t>
            </a:r>
            <a:r>
              <a:rPr lang="en-US" sz="2000" b="1" dirty="0"/>
              <a:t>k</a:t>
            </a:r>
            <a:r>
              <a:rPr lang="ar-SY" sz="2000" b="1" dirty="0"/>
              <a:t> موجبة و </a:t>
            </a:r>
            <a:r>
              <a:rPr lang="en-US" sz="2000" b="1" dirty="0"/>
              <a:t>r&gt;1</a:t>
            </a:r>
            <a:r>
              <a:rPr lang="ar-SY" sz="2000" b="1" dirty="0"/>
              <a:t> يكون هذا العدد </a:t>
            </a:r>
            <a:r>
              <a:rPr lang="ar-SY" sz="2000" b="1" dirty="0">
                <a:solidFill>
                  <a:srgbClr val="FF0000"/>
                </a:solidFill>
              </a:rPr>
              <a:t>متناقص أسياً </a:t>
            </a:r>
            <a:r>
              <a:rPr lang="ar-SY" sz="2000" b="1" dirty="0"/>
              <a:t>وعندما </a:t>
            </a:r>
            <a:r>
              <a:rPr lang="en-US" sz="2000" b="1" dirty="0"/>
              <a:t>r&lt;1</a:t>
            </a:r>
            <a:r>
              <a:rPr lang="ar-SY" sz="2000" b="1" dirty="0"/>
              <a:t> يكون العدد </a:t>
            </a:r>
            <a:r>
              <a:rPr lang="ar-SY" sz="2000" b="1" dirty="0">
                <a:solidFill>
                  <a:srgbClr val="FF0000"/>
                </a:solidFill>
              </a:rPr>
              <a:t>متزايد أسياً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A473C4F-916F-4FE7-B2DB-7B2B902F1A93}"/>
                  </a:ext>
                </a:extLst>
              </p14:cNvPr>
              <p14:cNvContentPartPr/>
              <p14:nvPr/>
            </p14:nvContentPartPr>
            <p14:xfrm>
              <a:off x="5465584" y="2655472"/>
              <a:ext cx="1676836" cy="55822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A473C4F-916F-4FE7-B2DB-7B2B902F1A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6584" y="2646834"/>
                <a:ext cx="1694476" cy="575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03F48DB-398A-48DB-A07E-6031A6E13584}"/>
                  </a:ext>
                </a:extLst>
              </p:cNvPr>
              <p:cNvSpPr/>
              <p:nvPr/>
            </p:nvSpPr>
            <p:spPr>
              <a:xfrm>
                <a:off x="7381714" y="2494831"/>
                <a:ext cx="409965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ar-SY" sz="2000" b="1" dirty="0"/>
                  <a:t>مجموع اشارتين </a:t>
                </a:r>
                <a:r>
                  <a:rPr lang="ar-SY" sz="2000" b="1" dirty="0" err="1"/>
                  <a:t>جيبيتين</a:t>
                </a:r>
                <a:r>
                  <a:rPr lang="ar-SY" sz="2000" b="1" dirty="0"/>
                  <a:t> بتردد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ar-SY" sz="2000" b="1" dirty="0"/>
                  <a:t> حسب أويلر.. 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03F48DB-398A-48DB-A07E-6031A6E13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714" y="2494831"/>
                <a:ext cx="4099657" cy="707886"/>
              </a:xfrm>
              <a:prstGeom prst="rect">
                <a:avLst/>
              </a:prstGeom>
              <a:blipFill>
                <a:blip r:embed="rId5"/>
                <a:stretch>
                  <a:fillRect t="-62931" r="-1488" b="-6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D1D3B3-C32E-4BB8-848B-2FB6D33BDD3A}"/>
                  </a:ext>
                </a:extLst>
              </p:cNvPr>
              <p:cNvSpPr/>
              <p:nvPr/>
            </p:nvSpPr>
            <p:spPr>
              <a:xfrm>
                <a:off x="7845944" y="3177418"/>
                <a:ext cx="3103157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D1D3B3-C32E-4BB8-848B-2FB6D33BD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944" y="3177418"/>
                <a:ext cx="3103157" cy="378245"/>
              </a:xfrm>
              <a:prstGeom prst="rect">
                <a:avLst/>
              </a:prstGeom>
              <a:blipFill>
                <a:blip r:embed="rId6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6A9F92E2-CDB4-45F5-BC38-463A3285A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355" y="3783175"/>
            <a:ext cx="2313131" cy="13303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F7346D-F5FA-46DF-95A0-3EBCC5911C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9225" y="3792164"/>
            <a:ext cx="2273478" cy="1414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2C1530B-0087-4290-A4D3-4D8D5658588F}"/>
                  </a:ext>
                </a:extLst>
              </p:cNvPr>
              <p:cNvSpPr/>
              <p:nvPr/>
            </p:nvSpPr>
            <p:spPr>
              <a:xfrm>
                <a:off x="9472638" y="5164591"/>
                <a:ext cx="12212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2C1530B-0087-4290-A4D3-4D8D56585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638" y="5164591"/>
                <a:ext cx="122129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AB4036-E31E-42F8-BDF5-0C1B5D03F83A}"/>
                  </a:ext>
                </a:extLst>
              </p:cNvPr>
              <p:cNvSpPr/>
              <p:nvPr/>
            </p:nvSpPr>
            <p:spPr>
              <a:xfrm>
                <a:off x="7142420" y="5164591"/>
                <a:ext cx="10522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AB4036-E31E-42F8-BDF5-0C1B5D03F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420" y="5164591"/>
                <a:ext cx="10522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78F57104-0AA1-422C-A0FE-D7642207B2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4272" y="3698881"/>
            <a:ext cx="2143246" cy="1414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DCDA06-7EA9-4D74-A158-E0E13DBD6D49}"/>
                  </a:ext>
                </a:extLst>
              </p:cNvPr>
              <p:cNvSpPr/>
              <p:nvPr/>
            </p:nvSpPr>
            <p:spPr>
              <a:xfrm>
                <a:off x="2264581" y="5106552"/>
                <a:ext cx="1513683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DCDA06-7EA9-4D74-A158-E0E13DBD6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581" y="5106552"/>
                <a:ext cx="1513683" cy="3742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8ADB1E88-500C-4524-B086-A4EDBC62FB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8573" y="5293687"/>
            <a:ext cx="2271316" cy="1389803"/>
          </a:xfrm>
          <a:prstGeom prst="rect">
            <a:avLst/>
          </a:prstGeom>
        </p:spPr>
      </p:pic>
      <p:sp>
        <p:nvSpPr>
          <p:cNvPr id="88" name="مربع نص 49">
            <a:extLst>
              <a:ext uri="{FF2B5EF4-FFF2-40B4-BE49-F238E27FC236}">
                <a16:creationId xmlns:a16="http://schemas.microsoft.com/office/drawing/2014/main" id="{FB0BE4E8-095B-4385-A8ED-EF38A89543A3}"/>
              </a:ext>
            </a:extLst>
          </p:cNvPr>
          <p:cNvSpPr txBox="1"/>
          <p:nvPr/>
        </p:nvSpPr>
        <p:spPr>
          <a:xfrm>
            <a:off x="4901978" y="4168234"/>
            <a:ext cx="457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sym typeface="Symbol"/>
              </a:rPr>
              <a:t></a:t>
            </a:r>
            <a:endParaRPr lang="ar-SA" sz="3600" b="1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4B265A-41A9-4B90-AA6F-413B81A6A411}"/>
              </a:ext>
            </a:extLst>
          </p:cNvPr>
          <p:cNvCxnSpPr/>
          <p:nvPr/>
        </p:nvCxnSpPr>
        <p:spPr>
          <a:xfrm>
            <a:off x="5137079" y="4977829"/>
            <a:ext cx="0" cy="37142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583A654-A8FB-47EB-9C95-FFE5400EB0C8}"/>
                  </a:ext>
                </a:extLst>
              </p:cNvPr>
              <p:cNvSpPr/>
              <p:nvPr/>
            </p:nvSpPr>
            <p:spPr>
              <a:xfrm>
                <a:off x="3598601" y="5882324"/>
                <a:ext cx="59997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583A654-A8FB-47EB-9C95-FFE5400EB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01" y="5882324"/>
                <a:ext cx="599972" cy="3742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75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2" grpId="0"/>
      <p:bldP spid="87" grpId="0"/>
      <p:bldP spid="17" grpId="0"/>
      <p:bldP spid="21" grpId="0"/>
      <p:bldP spid="22" grpId="0"/>
      <p:bldP spid="24" grpId="0"/>
      <p:bldP spid="88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626724" y="1025595"/>
            <a:ext cx="11080758" cy="334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لماذا نحتاج تحويل </a:t>
            </a:r>
            <a:r>
              <a:rPr lang="en-US" sz="2400" b="1" dirty="0"/>
              <a:t>Z</a:t>
            </a:r>
            <a:r>
              <a:rPr lang="ar-SY" sz="2400" b="1" dirty="0"/>
              <a:t>؟</a:t>
            </a:r>
          </a:p>
          <a:p>
            <a:pPr marL="914400" lvl="1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Y" sz="2400" b="1" dirty="0"/>
              <a:t>نحول المعادلة </a:t>
            </a:r>
            <a:r>
              <a:rPr lang="ar-SY" sz="2400" b="1" dirty="0" err="1"/>
              <a:t>الفرقية</a:t>
            </a:r>
            <a:r>
              <a:rPr lang="ar-SY" sz="2400" b="1" dirty="0"/>
              <a:t> إلى </a:t>
            </a:r>
            <a:r>
              <a:rPr lang="ar-SY" sz="2400" b="1" dirty="0">
                <a:solidFill>
                  <a:srgbClr val="FF0000"/>
                </a:solidFill>
              </a:rPr>
              <a:t>معادلة جبرية </a:t>
            </a:r>
            <a:r>
              <a:rPr lang="ar-SY" sz="2400" b="1" dirty="0"/>
              <a:t>بالنسبة ل </a:t>
            </a:r>
            <a:r>
              <a:rPr lang="en-US" sz="2400" b="1" dirty="0"/>
              <a:t>Z</a:t>
            </a:r>
            <a:r>
              <a:rPr lang="ar-SY" sz="2400" b="1" dirty="0"/>
              <a:t> (إذا كان النظام </a:t>
            </a:r>
            <a:r>
              <a:rPr lang="en-US" sz="2400" b="1" dirty="0"/>
              <a:t>LTI</a:t>
            </a:r>
            <a:r>
              <a:rPr lang="ar-SY" sz="2400" b="1" dirty="0"/>
              <a:t>) بالتالي تصبح سهلة الحل</a:t>
            </a:r>
            <a:r>
              <a:rPr lang="en-US" sz="2400" b="1" dirty="0"/>
              <a:t>: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باستخدام تحويل </a:t>
            </a:r>
            <a:r>
              <a:rPr lang="en-US" sz="2400" b="1" dirty="0"/>
              <a:t>Z</a:t>
            </a:r>
            <a:r>
              <a:rPr lang="ar-SY" sz="2400" b="1" dirty="0"/>
              <a:t> نحول المعادلة </a:t>
            </a:r>
            <a:r>
              <a:rPr lang="ar-SY" sz="2400" b="1" dirty="0" err="1"/>
              <a:t>الفرقية</a:t>
            </a:r>
            <a:r>
              <a:rPr lang="ar-SY" sz="2400" b="1" dirty="0"/>
              <a:t> من المجال الزمني المتقطع </a:t>
            </a:r>
            <a:r>
              <a:rPr lang="en-US" sz="2400" b="1" i="1" dirty="0"/>
              <a:t>k</a:t>
            </a:r>
            <a:r>
              <a:rPr lang="ar-SY" sz="2400" b="1" dirty="0"/>
              <a:t> إلى مجال </a:t>
            </a:r>
            <a:r>
              <a:rPr lang="en-US" sz="2400" b="1" dirty="0"/>
              <a:t>Z</a:t>
            </a:r>
            <a:endParaRPr lang="ar-SY" sz="2400" b="1" dirty="0"/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نحل المعادلة الجبرية بالنسبة ل </a:t>
            </a:r>
            <a:r>
              <a:rPr lang="en-US" sz="2400" b="1" dirty="0"/>
              <a:t> Z</a:t>
            </a:r>
            <a:endParaRPr lang="ar-SY" sz="2400" b="1" dirty="0"/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باستخدام تحويل </a:t>
            </a:r>
            <a:r>
              <a:rPr lang="en-US" sz="2400" b="1" dirty="0"/>
              <a:t>Z</a:t>
            </a:r>
            <a:r>
              <a:rPr lang="ar-SY" sz="2400" b="1" dirty="0"/>
              <a:t> العكسي نحول النتيجة من المجال </a:t>
            </a:r>
            <a:r>
              <a:rPr lang="en-US" sz="2400" b="1" dirty="0"/>
              <a:t>Z</a:t>
            </a:r>
            <a:r>
              <a:rPr lang="ar-SY" sz="2400" b="1" dirty="0"/>
              <a:t> إلى المجال الزمني المتقطع </a:t>
            </a:r>
            <a:r>
              <a:rPr lang="en-US" sz="2400" b="1" i="1" dirty="0"/>
              <a:t>k</a:t>
            </a:r>
            <a:endParaRPr lang="ar-SY" sz="2400" b="1" dirty="0"/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Y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مثال: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F13C48-AA67-48F8-88EB-2C27B00BE38C}"/>
                  </a:ext>
                </a:extLst>
              </p:cNvPr>
              <p:cNvSpPr/>
              <p:nvPr/>
            </p:nvSpPr>
            <p:spPr>
              <a:xfrm>
                <a:off x="5468714" y="4321764"/>
                <a:ext cx="4051815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F13C48-AA67-48F8-88EB-2C27B00BE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714" y="4321764"/>
                <a:ext cx="4051815" cy="610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42D0A6A-EB0D-474B-A8A5-DA5F6CEC180A}"/>
                  </a:ext>
                </a:extLst>
              </p:cNvPr>
              <p:cNvSpPr/>
              <p:nvPr/>
            </p:nvSpPr>
            <p:spPr>
              <a:xfrm>
                <a:off x="5985258" y="5165552"/>
                <a:ext cx="2792688" cy="651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42D0A6A-EB0D-474B-A8A5-DA5F6CEC1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258" y="5165552"/>
                <a:ext cx="2792688" cy="6519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412C85C0-409C-4239-8E46-C44070B729F3}"/>
              </a:ext>
            </a:extLst>
          </p:cNvPr>
          <p:cNvSpPr/>
          <p:nvPr/>
        </p:nvSpPr>
        <p:spPr>
          <a:xfrm>
            <a:off x="3998843" y="4834399"/>
            <a:ext cx="426377" cy="610936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2FB1A1-6BD8-4145-B2B7-8695FDA496B0}"/>
                  </a:ext>
                </a:extLst>
              </p:cNvPr>
              <p:cNvSpPr/>
              <p:nvPr/>
            </p:nvSpPr>
            <p:spPr>
              <a:xfrm>
                <a:off x="6426107" y="6137075"/>
                <a:ext cx="195329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2FB1A1-6BD8-4145-B2B7-8695FDA49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107" y="6137075"/>
                <a:ext cx="1953292" cy="374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A1B6F7A4-FE0A-4BAC-823D-58A1792F7059}"/>
              </a:ext>
            </a:extLst>
          </p:cNvPr>
          <p:cNvSpPr/>
          <p:nvPr/>
        </p:nvSpPr>
        <p:spPr>
          <a:xfrm>
            <a:off x="3998842" y="5692726"/>
            <a:ext cx="426377" cy="610936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69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9" grpId="0"/>
      <p:bldP spid="29" grpId="0"/>
      <p:bldP spid="3" grpId="0" animBg="1"/>
      <p:bldP spid="30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تحويلات </a:t>
            </a:r>
            <a:r>
              <a:rPr lang="en-US" sz="2400" b="1" dirty="0"/>
              <a:t>Z</a:t>
            </a:r>
            <a:r>
              <a:rPr lang="ar-SY" sz="2400" b="1" dirty="0"/>
              <a:t> لبعض التوابع الشهيرة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نبضة ديراك (النبضة الواحدية)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12605-B9E2-48E2-AF04-A6718B842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99" y="1974190"/>
            <a:ext cx="4376905" cy="2448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/>
              <p:nvPr/>
            </p:nvSpPr>
            <p:spPr>
              <a:xfrm>
                <a:off x="7379934" y="4423025"/>
                <a:ext cx="1642181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934" y="4423025"/>
                <a:ext cx="164218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CD7AF9-6001-47CC-B716-8CA996428BC1}"/>
                  </a:ext>
                </a:extLst>
              </p:cNvPr>
              <p:cNvSpPr/>
              <p:nvPr/>
            </p:nvSpPr>
            <p:spPr>
              <a:xfrm>
                <a:off x="5789527" y="2797277"/>
                <a:ext cx="4185056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CD7AF9-6001-47CC-B716-8CA996428B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527" y="2797277"/>
                <a:ext cx="4185056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8CD1939-056F-42E7-B2EA-EECCB26B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915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تحويلات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الشهيرة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8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26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تحويلات </a:t>
            </a:r>
            <a:r>
              <a:rPr lang="en-US" sz="2400" b="1" dirty="0"/>
              <a:t>Z</a:t>
            </a:r>
            <a:r>
              <a:rPr lang="ar-SY" sz="2400" b="1" dirty="0"/>
              <a:t> لبعض التوابع الشهيرة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التابع الواحدي (القفزة الواحدية)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/>
              <p:nvPr/>
            </p:nvSpPr>
            <p:spPr>
              <a:xfrm>
                <a:off x="5368287" y="4239854"/>
                <a:ext cx="5630452" cy="898964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287" y="4239854"/>
                <a:ext cx="5630452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9A4513F-EED2-423A-A0F6-35AFC7642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08" y="1941869"/>
            <a:ext cx="4403844" cy="2187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/>
              <p:nvPr/>
            </p:nvSpPr>
            <p:spPr>
              <a:xfrm>
                <a:off x="5573770" y="2607944"/>
                <a:ext cx="4185056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70" y="2607944"/>
                <a:ext cx="4185056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6ECFA0C-6EAF-4D24-B463-F2C67F92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915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تحويلات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الشهيرة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7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تحويلات </a:t>
            </a:r>
            <a:r>
              <a:rPr lang="en-US" sz="2400" b="1" dirty="0"/>
              <a:t>Z</a:t>
            </a:r>
            <a:r>
              <a:rPr lang="ar-SY" sz="2400" b="1" dirty="0"/>
              <a:t> لبعض التوابع الشهيرة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التابع الأسي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/>
              <p:nvPr/>
            </p:nvSpPr>
            <p:spPr>
              <a:xfrm>
                <a:off x="5368287" y="4239854"/>
                <a:ext cx="5812360" cy="901722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287" y="4239854"/>
                <a:ext cx="5812360" cy="901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/>
              <p:nvPr/>
            </p:nvSpPr>
            <p:spPr>
              <a:xfrm>
                <a:off x="5573770" y="2607944"/>
                <a:ext cx="3339632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70" y="2607944"/>
                <a:ext cx="3339632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8B192C1-DDF9-4000-A28E-840607E8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27" y="1523892"/>
            <a:ext cx="4330835" cy="21542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8B4F9B-3AB7-4900-82BB-6C6BFDA1EEED}"/>
              </a:ext>
            </a:extLst>
          </p:cNvPr>
          <p:cNvSpPr/>
          <p:nvPr/>
        </p:nvSpPr>
        <p:spPr>
          <a:xfrm>
            <a:off x="2634445" y="5595281"/>
            <a:ext cx="6923109" cy="66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SY" sz="2800" b="1" dirty="0">
                <a:hlinkClick r:id="rId5"/>
              </a:rPr>
              <a:t>مرجع</a:t>
            </a:r>
            <a:r>
              <a:rPr lang="ar-SY" sz="2800" b="1" dirty="0"/>
              <a:t> مفيد لجداول وخواص تحويلي لابلاس و</a:t>
            </a:r>
            <a:r>
              <a:rPr lang="en-US" sz="2800" b="1" dirty="0"/>
              <a:t>Z</a:t>
            </a:r>
            <a:endParaRPr lang="ar-SY" sz="28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73CEE8-E42E-4898-9106-EB58AA537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915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تحويلات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الشهيرة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62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/>
      <p:bldP spid="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الخطية </a:t>
            </a:r>
            <a:r>
              <a:rPr lang="en-US" sz="2400" b="1" dirty="0"/>
              <a:t>Linearity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/>
              <p:nvPr/>
            </p:nvSpPr>
            <p:spPr>
              <a:xfrm>
                <a:off x="2979954" y="1736079"/>
                <a:ext cx="6232091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954" y="1736079"/>
                <a:ext cx="623209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B1B1276-5E07-4FC1-B967-EA554B38223D}"/>
              </a:ext>
            </a:extLst>
          </p:cNvPr>
          <p:cNvSpPr/>
          <p:nvPr/>
        </p:nvSpPr>
        <p:spPr>
          <a:xfrm>
            <a:off x="929812" y="2622571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التأخير الزمني </a:t>
            </a:r>
            <a:r>
              <a:rPr lang="en-US" sz="2400" b="1" dirty="0"/>
              <a:t>Time 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/>
              <p:nvPr/>
            </p:nvSpPr>
            <p:spPr>
              <a:xfrm>
                <a:off x="4398249" y="3299204"/>
                <a:ext cx="3840795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3299204"/>
                <a:ext cx="384079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F25E773-903A-4894-89A2-3B53BCF3C4BF}"/>
              </a:ext>
            </a:extLst>
          </p:cNvPr>
          <p:cNvSpPr/>
          <p:nvPr/>
        </p:nvSpPr>
        <p:spPr>
          <a:xfrm>
            <a:off x="929812" y="4163486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الازاحة الزمنية </a:t>
            </a:r>
            <a:r>
              <a:rPr lang="en-US" sz="2400" b="1" dirty="0"/>
              <a:t>Time advance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597DAF-86CC-434D-9192-DDB790D659CD}"/>
                  </a:ext>
                </a:extLst>
              </p:cNvPr>
              <p:cNvSpPr/>
              <p:nvPr/>
            </p:nvSpPr>
            <p:spPr>
              <a:xfrm>
                <a:off x="3729006" y="4949589"/>
                <a:ext cx="4733988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𝑧𝑓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597DAF-86CC-434D-9192-DDB790D65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006" y="4949589"/>
                <a:ext cx="473398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428A24-40A2-49E0-A9CA-5DF8DC4786D8}"/>
                  </a:ext>
                </a:extLst>
              </p:cNvPr>
              <p:cNvSpPr/>
              <p:nvPr/>
            </p:nvSpPr>
            <p:spPr>
              <a:xfrm>
                <a:off x="1480302" y="5751089"/>
                <a:ext cx="9676688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−…−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𝑧𝑓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428A24-40A2-49E0-A9CA-5DF8DC478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302" y="5751089"/>
                <a:ext cx="967668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49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7" grpId="0" animBg="1"/>
      <p:bldP spid="8" grpId="0" uiExpand="1" build="p"/>
      <p:bldP spid="9" grpId="0" animBg="1"/>
      <p:bldP spid="10" grpId="0" uiExpand="1" build="p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7">
            <a:extLst>
              <a:ext uri="{FF2B5EF4-FFF2-40B4-BE49-F238E27FC236}">
                <a16:creationId xmlns:a16="http://schemas.microsoft.com/office/drawing/2014/main" id="{913F4900-57AB-4BB7-BAE9-8405C80C189A}"/>
              </a:ext>
            </a:extLst>
          </p:cNvPr>
          <p:cNvSpPr txBox="1"/>
          <p:nvPr/>
        </p:nvSpPr>
        <p:spPr>
          <a:xfrm>
            <a:off x="3275780" y="1013693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مثال:</a:t>
            </a:r>
            <a:r>
              <a:rPr lang="ar-SY" dirty="0"/>
              <a:t> أوجد تحويل </a:t>
            </a:r>
            <a:r>
              <a:rPr lang="en-US" dirty="0"/>
              <a:t>Z</a:t>
            </a:r>
            <a:r>
              <a:rPr lang="ar-SY" dirty="0"/>
              <a:t> للسلسلة السببية التالية باستخدام خاصية الازاحة الزمنية: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/>
              <p:nvPr/>
            </p:nvSpPr>
            <p:spPr>
              <a:xfrm>
                <a:off x="4913742" y="1815892"/>
                <a:ext cx="28098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742" y="1815892"/>
                <a:ext cx="2809808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7">
            <a:extLst>
              <a:ext uri="{FF2B5EF4-FFF2-40B4-BE49-F238E27FC236}">
                <a16:creationId xmlns:a16="http://schemas.microsoft.com/office/drawing/2014/main" id="{DB8E9F9E-7320-49AD-9AEA-80E4A863207E}"/>
              </a:ext>
            </a:extLst>
          </p:cNvPr>
          <p:cNvSpPr txBox="1"/>
          <p:nvPr/>
        </p:nvSpPr>
        <p:spPr>
          <a:xfrm>
            <a:off x="3275780" y="2479592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الحل:</a:t>
            </a:r>
            <a:r>
              <a:rPr lang="ar-SY" dirty="0"/>
              <a:t> نعيد كتابة السلسة بالشكل التالي: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/>
              <p:nvPr/>
            </p:nvSpPr>
            <p:spPr>
              <a:xfrm>
                <a:off x="3662374" y="3143292"/>
                <a:ext cx="585596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SY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74" y="3143292"/>
                <a:ext cx="5855962" cy="46820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24749B-0739-40B0-8738-4E991E5F1521}"/>
                  </a:ext>
                </a:extLst>
              </p:cNvPr>
              <p:cNvSpPr/>
              <p:nvPr/>
            </p:nvSpPr>
            <p:spPr>
              <a:xfrm>
                <a:off x="2872400" y="3720109"/>
                <a:ext cx="6645936" cy="593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ونعرف التابع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SY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24749B-0739-40B0-8738-4E991E5F1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400" y="3720109"/>
                <a:ext cx="6645936" cy="593752"/>
              </a:xfrm>
              <a:prstGeom prst="rect">
                <a:avLst/>
              </a:prstGeom>
              <a:blipFill>
                <a:blip r:embed="rId4"/>
                <a:stretch>
                  <a:fillRect r="-146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/>
              <p:nvPr/>
            </p:nvSpPr>
            <p:spPr>
              <a:xfrm>
                <a:off x="2434107" y="4422473"/>
                <a:ext cx="8964544" cy="586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باستخدام خاصية الازاحة الزمنية</a:t>
                </a:r>
                <a:r>
                  <a:rPr lang="en-US" sz="2400" b="1" dirty="0"/>
                  <a:t>       </a:t>
                </a:r>
                <a:r>
                  <a:rPr lang="ar-SY" sz="2400" b="1" dirty="0"/>
                  <a:t> </a:t>
                </a:r>
                <a14:m>
                  <m:oMath xmlns:m="http://schemas.openxmlformats.org/officeDocument/2006/math">
                    <m:r>
                      <a:rPr lang="ar-SY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107" y="4422473"/>
                <a:ext cx="8964544" cy="586571"/>
              </a:xfrm>
              <a:prstGeom prst="rect">
                <a:avLst/>
              </a:prstGeom>
              <a:blipFill>
                <a:blip r:embed="rId5"/>
                <a:stretch>
                  <a:fillRect r="-1020" b="-21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/>
              <p:nvPr/>
            </p:nvSpPr>
            <p:spPr>
              <a:xfrm>
                <a:off x="3812857" y="5375805"/>
                <a:ext cx="4765022" cy="782458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857" y="5375805"/>
                <a:ext cx="4765022" cy="782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1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" grpId="0"/>
      <p:bldP spid="17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الجداء مع عدد أسي </a:t>
            </a:r>
            <a:r>
              <a:rPr lang="en-US" sz="2400" b="1" dirty="0"/>
              <a:t>Multiplication by exponential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/>
              <p:nvPr/>
            </p:nvSpPr>
            <p:spPr>
              <a:xfrm>
                <a:off x="4388225" y="1821935"/>
                <a:ext cx="3415550" cy="57868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225" y="1821935"/>
                <a:ext cx="3415550" cy="578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B1B1276-5E07-4FC1-B967-EA554B38223D}"/>
              </a:ext>
            </a:extLst>
          </p:cNvPr>
          <p:cNvSpPr/>
          <p:nvPr/>
        </p:nvSpPr>
        <p:spPr>
          <a:xfrm>
            <a:off x="929812" y="2777113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الاشتقاق المركب </a:t>
            </a:r>
            <a:r>
              <a:rPr lang="en-US" sz="2400" b="1" dirty="0"/>
              <a:t>Complex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/>
              <p:nvPr/>
            </p:nvSpPr>
            <p:spPr>
              <a:xfrm>
                <a:off x="3725126" y="3556781"/>
                <a:ext cx="4741747" cy="1110497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126" y="3556781"/>
                <a:ext cx="4741747" cy="1110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65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7" grpId="0" animBg="1"/>
      <p:bldP spid="8" grpId="0" uiExpand="1" build="p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7">
            <a:extLst>
              <a:ext uri="{FF2B5EF4-FFF2-40B4-BE49-F238E27FC236}">
                <a16:creationId xmlns:a16="http://schemas.microsoft.com/office/drawing/2014/main" id="{913F4900-57AB-4BB7-BAE9-8405C80C189A}"/>
              </a:ext>
            </a:extLst>
          </p:cNvPr>
          <p:cNvSpPr txBox="1"/>
          <p:nvPr/>
        </p:nvSpPr>
        <p:spPr>
          <a:xfrm>
            <a:off x="3275780" y="1013693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مثال:</a:t>
            </a:r>
            <a:r>
              <a:rPr lang="ar-SY" dirty="0"/>
              <a:t> أوجد تحويل </a:t>
            </a:r>
            <a:r>
              <a:rPr lang="en-US" dirty="0"/>
              <a:t>Z</a:t>
            </a:r>
            <a:r>
              <a:rPr lang="ar-SY" dirty="0"/>
              <a:t> للسلسلة الأسية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/>
              <p:nvPr/>
            </p:nvSpPr>
            <p:spPr>
              <a:xfrm>
                <a:off x="4093774" y="1722979"/>
                <a:ext cx="4449744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774" y="1722979"/>
                <a:ext cx="4449744" cy="46820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7">
            <a:extLst>
              <a:ext uri="{FF2B5EF4-FFF2-40B4-BE49-F238E27FC236}">
                <a16:creationId xmlns:a16="http://schemas.microsoft.com/office/drawing/2014/main" id="{DB8E9F9E-7320-49AD-9AEA-80E4A863207E}"/>
              </a:ext>
            </a:extLst>
          </p:cNvPr>
          <p:cNvSpPr txBox="1"/>
          <p:nvPr/>
        </p:nvSpPr>
        <p:spPr>
          <a:xfrm>
            <a:off x="3275780" y="2479592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الحل:</a:t>
            </a:r>
            <a:r>
              <a:rPr lang="ar-SY" dirty="0"/>
              <a:t> نعيد كتابة السلسة بالشكل التالي: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/>
              <p:nvPr/>
            </p:nvSpPr>
            <p:spPr>
              <a:xfrm>
                <a:off x="3662374" y="3143292"/>
                <a:ext cx="5270930" cy="589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74" y="3143292"/>
                <a:ext cx="5270930" cy="589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/>
              <p:nvPr/>
            </p:nvSpPr>
            <p:spPr>
              <a:xfrm>
                <a:off x="1268569" y="3880313"/>
                <a:ext cx="10465411" cy="809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بتطبيق تحويل </a:t>
                </a:r>
                <a:r>
                  <a:rPr lang="en-US" sz="2400" b="1" dirty="0"/>
                  <a:t>Z</a:t>
                </a:r>
                <a:r>
                  <a:rPr lang="ar-SY" sz="2400" b="1" dirty="0"/>
                  <a:t> واستخدام تحويل القفزة الواحدية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SY" sz="2400" b="1" dirty="0"/>
                  <a:t>: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569" y="3880313"/>
                <a:ext cx="10465411" cy="809517"/>
              </a:xfrm>
              <a:prstGeom prst="rect">
                <a:avLst/>
              </a:prstGeom>
              <a:blipFill>
                <a:blip r:embed="rId4"/>
                <a:stretch>
                  <a:fillRect r="-932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/>
              <p:nvPr/>
            </p:nvSpPr>
            <p:spPr>
              <a:xfrm>
                <a:off x="3708572" y="5009379"/>
                <a:ext cx="5178534" cy="763927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572" y="5009379"/>
                <a:ext cx="5178534" cy="763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3814AF-70B4-4C5D-AA62-A62A43710E73}"/>
                  </a:ext>
                </a:extLst>
              </p:cNvPr>
              <p:cNvSpPr/>
              <p:nvPr/>
            </p:nvSpPr>
            <p:spPr>
              <a:xfrm>
                <a:off x="382895" y="692583"/>
                <a:ext cx="3415550" cy="578685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3814AF-70B4-4C5D-AA62-A62A43710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95" y="692583"/>
                <a:ext cx="3415550" cy="578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25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3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7">
            <a:extLst>
              <a:ext uri="{FF2B5EF4-FFF2-40B4-BE49-F238E27FC236}">
                <a16:creationId xmlns:a16="http://schemas.microsoft.com/office/drawing/2014/main" id="{913F4900-57AB-4BB7-BAE9-8405C80C189A}"/>
              </a:ext>
            </a:extLst>
          </p:cNvPr>
          <p:cNvSpPr txBox="1"/>
          <p:nvPr/>
        </p:nvSpPr>
        <p:spPr>
          <a:xfrm>
            <a:off x="3275780" y="1013693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مثال:</a:t>
            </a:r>
            <a:r>
              <a:rPr lang="ar-SY" dirty="0"/>
              <a:t> أوجد تحويل </a:t>
            </a:r>
            <a:r>
              <a:rPr lang="en-US" dirty="0"/>
              <a:t>Z</a:t>
            </a:r>
            <a:r>
              <a:rPr lang="ar-SY" dirty="0"/>
              <a:t> لتابع </a:t>
            </a:r>
            <a:r>
              <a:rPr lang="ar-SY" dirty="0" err="1"/>
              <a:t>الرامب</a:t>
            </a:r>
            <a:r>
              <a:rPr lang="ar-SY" dirty="0"/>
              <a:t> المتقطع: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/>
              <p:nvPr/>
            </p:nvSpPr>
            <p:spPr>
              <a:xfrm>
                <a:off x="4093774" y="1722979"/>
                <a:ext cx="38536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774" y="1722979"/>
                <a:ext cx="3853684" cy="461665"/>
              </a:xfrm>
              <a:prstGeom prst="rect">
                <a:avLst/>
              </a:prstGeom>
              <a:blipFill>
                <a:blip r:embed="rId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7">
            <a:extLst>
              <a:ext uri="{FF2B5EF4-FFF2-40B4-BE49-F238E27FC236}">
                <a16:creationId xmlns:a16="http://schemas.microsoft.com/office/drawing/2014/main" id="{DB8E9F9E-7320-49AD-9AEA-80E4A863207E}"/>
              </a:ext>
            </a:extLst>
          </p:cNvPr>
          <p:cNvSpPr txBox="1"/>
          <p:nvPr/>
        </p:nvSpPr>
        <p:spPr>
          <a:xfrm>
            <a:off x="3275780" y="2479592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الحل:</a:t>
            </a:r>
            <a:r>
              <a:rPr lang="ar-SY" dirty="0"/>
              <a:t> نعيد كتابة السلسة بالشكل التالي: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/>
              <p:nvPr/>
            </p:nvSpPr>
            <p:spPr>
              <a:xfrm>
                <a:off x="3662374" y="3143292"/>
                <a:ext cx="43790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74" y="3143292"/>
                <a:ext cx="4379019" cy="461665"/>
              </a:xfrm>
              <a:prstGeom prst="rect">
                <a:avLst/>
              </a:prstGeom>
              <a:blipFill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/>
              <p:nvPr/>
            </p:nvSpPr>
            <p:spPr>
              <a:xfrm>
                <a:off x="1268569" y="3880313"/>
                <a:ext cx="10465411" cy="7660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بتطبيق تحويل </a:t>
                </a:r>
                <a:r>
                  <a:rPr lang="en-US" sz="2400" b="1" dirty="0"/>
                  <a:t>Z</a:t>
                </a:r>
                <a:r>
                  <a:rPr lang="ar-SY" sz="2400" b="1" dirty="0"/>
                  <a:t> واستخدام تحويل القفزة الواحدية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SY" sz="2400" b="1" dirty="0"/>
                  <a:t>: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569" y="3880313"/>
                <a:ext cx="10465411" cy="766044"/>
              </a:xfrm>
              <a:prstGeom prst="rect">
                <a:avLst/>
              </a:prstGeom>
              <a:blipFill>
                <a:blip r:embed="rId4"/>
                <a:stretch>
                  <a:fillRect r="-93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/>
              <p:nvPr/>
            </p:nvSpPr>
            <p:spPr>
              <a:xfrm>
                <a:off x="2404305" y="4985826"/>
                <a:ext cx="7828682" cy="922176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305" y="4985826"/>
                <a:ext cx="7828682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BE7B886-5A90-4D1F-97A2-AFAC9C597DB3}"/>
                  </a:ext>
                </a:extLst>
              </p:cNvPr>
              <p:cNvSpPr/>
              <p:nvPr/>
            </p:nvSpPr>
            <p:spPr>
              <a:xfrm>
                <a:off x="234952" y="422035"/>
                <a:ext cx="4090415" cy="96507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BE7B886-5A90-4D1F-97A2-AFAC9C597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52" y="422035"/>
                <a:ext cx="4090415" cy="9650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05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3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7456-078C-4F14-8271-9856244FC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155" y="815459"/>
            <a:ext cx="10515600" cy="4351338"/>
          </a:xfrm>
        </p:spPr>
        <p:txBody>
          <a:bodyPr>
            <a:normAutofit/>
          </a:bodyPr>
          <a:lstStyle/>
          <a:p>
            <a:pPr algn="r" rtl="1"/>
            <a:r>
              <a:rPr lang="ar-SY" sz="2400" b="1" dirty="0"/>
              <a:t>هل شاهدت حركة القرص الصلب </a:t>
            </a:r>
            <a:r>
              <a:rPr lang="en-US" sz="2400" b="1" dirty="0"/>
              <a:t>hard drive</a:t>
            </a:r>
            <a:r>
              <a:rPr lang="ar-SY" sz="2400" b="1" dirty="0"/>
              <a:t> من قبل؟</a:t>
            </a:r>
            <a:endParaRPr lang="en-US" sz="24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1FC80C-11D4-4C3F-B365-E78C603D7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تطبيقات التحكم الرقمي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computer_hard-drive">
            <a:hlinkClick r:id="" action="ppaction://media"/>
            <a:extLst>
              <a:ext uri="{FF2B5EF4-FFF2-40B4-BE49-F238E27FC236}">
                <a16:creationId xmlns:a16="http://schemas.microsoft.com/office/drawing/2014/main" id="{3276A165-D701-4B8B-843C-5126CA216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5017" y="1396526"/>
            <a:ext cx="7281966" cy="546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5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D2838-7B93-4CD0-BC2A-B4FB11C3E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854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Evaluation of </a:t>
            </a:r>
            <a:r>
              <a:rPr lang="en-US" b="1" dirty="0"/>
              <a:t>Boston Dynamics </a:t>
            </a:r>
            <a:r>
              <a:rPr lang="en-US" dirty="0"/>
              <a:t>Robots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https://www.youtube.com/watch?v=KEMt58ePNDs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EC830B-06B8-440B-B048-31E7B50D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استراحة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B8A-65BA-4574-B3F9-AFC087A9F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611" y="3216164"/>
            <a:ext cx="7572777" cy="31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61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884736" y="1704065"/>
            <a:ext cx="10777670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هناك طريقتان لتحويل </a:t>
            </a:r>
            <a:r>
              <a:rPr lang="en-US" sz="2400" b="1" dirty="0"/>
              <a:t>Z</a:t>
            </a:r>
            <a:r>
              <a:rPr lang="ar-SY" sz="2400" b="1" dirty="0"/>
              <a:t> العكسي: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طريقة التقسيم المباشر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طريقة التفريق إلى عناصر بسيطة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بسيطة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عقدية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متكررة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متكررة مساوية للصفر</a:t>
            </a:r>
          </a:p>
          <a:p>
            <a:pPr marL="457200" indent="-457200" algn="r" rtl="1">
              <a:lnSpc>
                <a:spcPct val="150000"/>
              </a:lnSpc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E043D7-0529-4847-8D17-5F19B1E40EC9}"/>
                  </a:ext>
                </a:extLst>
              </p:cNvPr>
              <p:cNvSpPr/>
              <p:nvPr/>
            </p:nvSpPr>
            <p:spPr>
              <a:xfrm>
                <a:off x="4922882" y="1045617"/>
                <a:ext cx="2346236" cy="584775"/>
              </a:xfrm>
              <a:prstGeom prst="rect">
                <a:avLst/>
              </a:prstGeom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E043D7-0529-4847-8D17-5F19B1E40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882" y="1045617"/>
                <a:ext cx="234623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E114E8-28DF-42A2-9ADD-00809D13F07C}"/>
              </a:ext>
            </a:extLst>
          </p:cNvPr>
          <p:cNvCxnSpPr>
            <a:cxnSpLocks/>
          </p:cNvCxnSpPr>
          <p:nvPr/>
        </p:nvCxnSpPr>
        <p:spPr>
          <a:xfrm flipH="1" flipV="1">
            <a:off x="6648508" y="2459134"/>
            <a:ext cx="1241220" cy="12732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9F4FD42-A198-45A2-A1CC-22751ADB72EB}"/>
              </a:ext>
            </a:extLst>
          </p:cNvPr>
          <p:cNvSpPr/>
          <p:nvPr/>
        </p:nvSpPr>
        <p:spPr>
          <a:xfrm>
            <a:off x="1860331" y="2228301"/>
            <a:ext cx="5612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</a:rPr>
              <a:t>سهلة .. لا تحصل بالضرورة على صيغة مغلقة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DB78DA-1073-466B-9867-10A08D74E4E2}"/>
              </a:ext>
            </a:extLst>
          </p:cNvPr>
          <p:cNvSpPr/>
          <p:nvPr/>
        </p:nvSpPr>
        <p:spPr>
          <a:xfrm>
            <a:off x="2474619" y="3214202"/>
            <a:ext cx="3937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</a:rPr>
              <a:t>أكثر تعقيداً .. تحصل على صيغة مغلقة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ABDD2-6B20-472F-8A0B-D715BBEDC0DA}"/>
              </a:ext>
            </a:extLst>
          </p:cNvPr>
          <p:cNvCxnSpPr>
            <a:cxnSpLocks/>
          </p:cNvCxnSpPr>
          <p:nvPr/>
        </p:nvCxnSpPr>
        <p:spPr>
          <a:xfrm flipH="1">
            <a:off x="6548908" y="3214202"/>
            <a:ext cx="555208" cy="14485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83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5" grpId="0"/>
      <p:bldP spid="4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884736" y="1704065"/>
            <a:ext cx="10777670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هناك طريقتان لتحويل </a:t>
            </a:r>
            <a:r>
              <a:rPr lang="en-US" sz="2400" b="1" dirty="0"/>
              <a:t>Z</a:t>
            </a:r>
            <a:r>
              <a:rPr lang="ar-SY" sz="2400" b="1" dirty="0"/>
              <a:t> العكسي: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طريقة التقسيم المباشر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طريقة التفريق إلى عناصر بسيطة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بسيطة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عقدية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متكررة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متكررة مساوية للصفر</a:t>
            </a:r>
          </a:p>
          <a:p>
            <a:pPr marL="457200" indent="-457200" algn="r" rtl="1">
              <a:lnSpc>
                <a:spcPct val="150000"/>
              </a:lnSpc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E043D7-0529-4847-8D17-5F19B1E40EC9}"/>
                  </a:ext>
                </a:extLst>
              </p:cNvPr>
              <p:cNvSpPr/>
              <p:nvPr/>
            </p:nvSpPr>
            <p:spPr>
              <a:xfrm>
                <a:off x="4922882" y="1045617"/>
                <a:ext cx="2346236" cy="584775"/>
              </a:xfrm>
              <a:prstGeom prst="rect">
                <a:avLst/>
              </a:prstGeom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E043D7-0529-4847-8D17-5F19B1E40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882" y="1045617"/>
                <a:ext cx="234623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E114E8-28DF-42A2-9ADD-00809D13F07C}"/>
              </a:ext>
            </a:extLst>
          </p:cNvPr>
          <p:cNvCxnSpPr>
            <a:cxnSpLocks/>
          </p:cNvCxnSpPr>
          <p:nvPr/>
        </p:nvCxnSpPr>
        <p:spPr>
          <a:xfrm flipH="1" flipV="1">
            <a:off x="6648508" y="2459134"/>
            <a:ext cx="1241220" cy="12732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9F4FD42-A198-45A2-A1CC-22751ADB72EB}"/>
              </a:ext>
            </a:extLst>
          </p:cNvPr>
          <p:cNvSpPr/>
          <p:nvPr/>
        </p:nvSpPr>
        <p:spPr>
          <a:xfrm>
            <a:off x="1860331" y="2228301"/>
            <a:ext cx="5612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</a:rPr>
              <a:t>سهلة .. لا تحصل بالضرورة على صيغة مغلقة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DB78DA-1073-466B-9867-10A08D74E4E2}"/>
              </a:ext>
            </a:extLst>
          </p:cNvPr>
          <p:cNvSpPr/>
          <p:nvPr/>
        </p:nvSpPr>
        <p:spPr>
          <a:xfrm>
            <a:off x="2474619" y="3214202"/>
            <a:ext cx="3937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</a:rPr>
              <a:t>أكثر تعقيداً .. تحصل على صيغة مغلقة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ABDD2-6B20-472F-8A0B-D715BBEDC0DA}"/>
              </a:ext>
            </a:extLst>
          </p:cNvPr>
          <p:cNvCxnSpPr>
            <a:cxnSpLocks/>
          </p:cNvCxnSpPr>
          <p:nvPr/>
        </p:nvCxnSpPr>
        <p:spPr>
          <a:xfrm flipH="1">
            <a:off x="6548908" y="3214202"/>
            <a:ext cx="555208" cy="14485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42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5" grpId="0"/>
      <p:bldP spid="4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963529"/>
            <a:ext cx="10777670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التقسيم المباشر:</a:t>
            </a:r>
          </a:p>
          <a:p>
            <a: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نقسم البسط على المقام فنحصل على سلسلة ذات قوى متناقصة وتكون أمثال هذه السلسلة هي قيم الإشارة المتقطعة.</a:t>
            </a:r>
          </a:p>
        </p:txBody>
      </p:sp>
      <p:sp>
        <p:nvSpPr>
          <p:cNvPr id="11" name="مربع نص 21">
            <a:extLst>
              <a:ext uri="{FF2B5EF4-FFF2-40B4-BE49-F238E27FC236}">
                <a16:creationId xmlns:a16="http://schemas.microsoft.com/office/drawing/2014/main" id="{ABC401E5-B3BE-4F3F-B076-44F13C2EA70A}"/>
              </a:ext>
            </a:extLst>
          </p:cNvPr>
          <p:cNvSpPr txBox="1"/>
          <p:nvPr/>
        </p:nvSpPr>
        <p:spPr>
          <a:xfrm>
            <a:off x="719138" y="3021252"/>
            <a:ext cx="10735547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للإشارات التالية باستخدام طريقة التقسيم المباشر وبين فيما إذا كانت الاشارات منتهية أو غير منتهية.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كائن 25">
                <a:extLst>
                  <a:ext uri="{FF2B5EF4-FFF2-40B4-BE49-F238E27FC236}">
                    <a16:creationId xmlns:a16="http://schemas.microsoft.com/office/drawing/2014/main" id="{8C19AD4A-F5B1-4D04-B287-BE6B2390B566}"/>
                  </a:ext>
                </a:extLst>
              </p:cNvPr>
              <p:cNvSpPr txBox="1"/>
              <p:nvPr/>
            </p:nvSpPr>
            <p:spPr bwMode="auto">
              <a:xfrm>
                <a:off x="1108822" y="4071594"/>
                <a:ext cx="3219450" cy="92721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كائن 25">
                <a:extLst>
                  <a:ext uri="{FF2B5EF4-FFF2-40B4-BE49-F238E27FC236}">
                    <a16:creationId xmlns:a16="http://schemas.microsoft.com/office/drawing/2014/main" id="{8C19AD4A-F5B1-4D04-B287-BE6B2390B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8822" y="4071594"/>
                <a:ext cx="3219450" cy="9272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كائن 26">
                <a:extLst>
                  <a:ext uri="{FF2B5EF4-FFF2-40B4-BE49-F238E27FC236}">
                    <a16:creationId xmlns:a16="http://schemas.microsoft.com/office/drawing/2014/main" id="{53DFD015-2A6A-4A8C-A962-1F8511D100A2}"/>
                  </a:ext>
                </a:extLst>
              </p:cNvPr>
              <p:cNvSpPr txBox="1"/>
              <p:nvPr/>
            </p:nvSpPr>
            <p:spPr bwMode="auto">
              <a:xfrm>
                <a:off x="423815" y="5430866"/>
                <a:ext cx="4589463" cy="92721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كائن 26">
                <a:extLst>
                  <a:ext uri="{FF2B5EF4-FFF2-40B4-BE49-F238E27FC236}">
                    <a16:creationId xmlns:a16="http://schemas.microsoft.com/office/drawing/2014/main" id="{53DFD015-2A6A-4A8C-A962-1F8511D10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3815" y="5430866"/>
                <a:ext cx="4589463" cy="927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E898E0A2-1894-4E1B-91A3-1EEA43664549}"/>
                  </a:ext>
                </a:extLst>
              </p:cNvPr>
              <p:cNvSpPr txBox="1"/>
              <p:nvPr/>
            </p:nvSpPr>
            <p:spPr bwMode="auto">
              <a:xfrm>
                <a:off x="6230156" y="4246273"/>
                <a:ext cx="4240368" cy="57785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E898E0A2-1894-4E1B-91A3-1EEA43664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30156" y="4246273"/>
                <a:ext cx="4240368" cy="577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2560CB-89E9-40AE-ACBA-9437B915B86F}"/>
              </a:ext>
            </a:extLst>
          </p:cNvPr>
          <p:cNvCxnSpPr>
            <a:cxnSpLocks/>
          </p:cNvCxnSpPr>
          <p:nvPr/>
        </p:nvCxnSpPr>
        <p:spPr>
          <a:xfrm>
            <a:off x="4282226" y="4535198"/>
            <a:ext cx="1632187" cy="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1F8018-DE5E-4CDF-BC73-9991A6DDC531}"/>
              </a:ext>
            </a:extLst>
          </p:cNvPr>
          <p:cNvCxnSpPr>
            <a:cxnSpLocks/>
          </p:cNvCxnSpPr>
          <p:nvPr/>
        </p:nvCxnSpPr>
        <p:spPr>
          <a:xfrm>
            <a:off x="4919730" y="5829525"/>
            <a:ext cx="1448873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8FD1C201-0CA5-4AC3-A4FC-E960FBC6AF72}"/>
                  </a:ext>
                </a:extLst>
              </p:cNvPr>
              <p:cNvSpPr txBox="1"/>
              <p:nvPr/>
            </p:nvSpPr>
            <p:spPr bwMode="auto">
              <a:xfrm>
                <a:off x="6707749" y="5540600"/>
                <a:ext cx="3679065" cy="57785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8FD1C201-0CA5-4AC3-A4FC-E960FBC6A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7749" y="5540600"/>
                <a:ext cx="3679065" cy="5778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E9403345-9FD3-4BE9-85C9-0DB7C5E81D5D}"/>
              </a:ext>
            </a:extLst>
          </p:cNvPr>
          <p:cNvSpPr/>
          <p:nvPr/>
        </p:nvSpPr>
        <p:spPr>
          <a:xfrm>
            <a:off x="5144232" y="5249871"/>
            <a:ext cx="830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/>
              <a:t>منتهية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E9AFFC-43C6-44A0-957A-FCB22E760EC6}"/>
              </a:ext>
            </a:extLst>
          </p:cNvPr>
          <p:cNvSpPr/>
          <p:nvPr/>
        </p:nvSpPr>
        <p:spPr>
          <a:xfrm>
            <a:off x="4448942" y="4014406"/>
            <a:ext cx="1298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/>
              <a:t>غير منتهية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76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1" grpId="0"/>
      <p:bldP spid="12" grpId="0"/>
      <p:bldP spid="13" grpId="0"/>
      <p:bldP spid="14" grpId="0" animBg="1"/>
      <p:bldP spid="23" grpId="0" animBg="1"/>
      <p:bldP spid="27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963529"/>
            <a:ext cx="10777670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التفريق إلى عناصر بسيطة:</a:t>
            </a:r>
          </a:p>
          <a:p>
            <a: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نفرق كثير الحدود ونميز عدة حالات لجذور المقام: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7403BC88-32BF-4652-984B-CBF4D97E2DA8}"/>
                  </a:ext>
                </a:extLst>
              </p:cNvPr>
              <p:cNvSpPr txBox="1"/>
              <p:nvPr/>
            </p:nvSpPr>
            <p:spPr bwMode="auto">
              <a:xfrm>
                <a:off x="3268844" y="2285764"/>
                <a:ext cx="5291138" cy="951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+...+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+...+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7403BC88-32BF-4652-984B-CBF4D97E2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68844" y="2285764"/>
                <a:ext cx="5291138" cy="9517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B5A69F63-F322-4F95-968D-A9147DE3C150}"/>
                  </a:ext>
                </a:extLst>
              </p:cNvPr>
              <p:cNvSpPr txBox="1"/>
              <p:nvPr/>
            </p:nvSpPr>
            <p:spPr bwMode="auto">
              <a:xfrm>
                <a:off x="2121080" y="3735168"/>
                <a:ext cx="7586663" cy="109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B5A69F63-F322-4F95-968D-A9147DE3C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1080" y="3735168"/>
                <a:ext cx="7586663" cy="1092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032109" y="2948566"/>
            <a:ext cx="2593980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1. حالة الجذور البسيطة</a:t>
            </a:r>
          </a:p>
        </p:txBody>
      </p:sp>
      <p:sp>
        <p:nvSpPr>
          <p:cNvPr id="20" name="مربع نص 8">
            <a:extLst>
              <a:ext uri="{FF2B5EF4-FFF2-40B4-BE49-F238E27FC236}">
                <a16:creationId xmlns:a16="http://schemas.microsoft.com/office/drawing/2014/main" id="{7FB51A8D-AD0E-46CA-9464-F0C60B4061FB}"/>
              </a:ext>
            </a:extLst>
          </p:cNvPr>
          <p:cNvSpPr txBox="1"/>
          <p:nvPr/>
        </p:nvSpPr>
        <p:spPr>
          <a:xfrm>
            <a:off x="6981290" y="4710199"/>
            <a:ext cx="3886122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حيث : </a:t>
            </a:r>
            <a:r>
              <a:rPr lang="en-US" sz="2000" i="1" dirty="0"/>
              <a:t>p</a:t>
            </a:r>
            <a:r>
              <a:rPr lang="en-US" sz="2000" i="1" baseline="-25000" dirty="0"/>
              <a:t>1</a:t>
            </a:r>
            <a:r>
              <a:rPr lang="en-US" sz="2000" dirty="0"/>
              <a:t> , </a:t>
            </a:r>
            <a:r>
              <a:rPr lang="en-US" sz="2000" i="1" dirty="0"/>
              <a:t>p</a:t>
            </a:r>
            <a:r>
              <a:rPr lang="en-US" sz="2000" i="1" baseline="-25000" dirty="0"/>
              <a:t>2</a:t>
            </a:r>
            <a:r>
              <a:rPr lang="en-US" sz="2000" dirty="0"/>
              <a:t> , … , </a:t>
            </a:r>
            <a:r>
              <a:rPr lang="en-US" sz="2000" i="1" dirty="0" err="1"/>
              <a:t>p</a:t>
            </a:r>
            <a:r>
              <a:rPr lang="en-US" sz="2000" i="1" baseline="-25000" dirty="0" err="1"/>
              <a:t>n</a:t>
            </a:r>
            <a:r>
              <a:rPr lang="ar-SY" sz="2000" dirty="0"/>
              <a:t> تسمى جذور المقام.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/>
              <p:nvPr/>
            </p:nvSpPr>
            <p:spPr bwMode="auto">
              <a:xfrm>
                <a:off x="253051" y="5016899"/>
                <a:ext cx="16256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051" y="5016899"/>
                <a:ext cx="1625600" cy="60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/>
              <p:nvPr/>
            </p:nvSpPr>
            <p:spPr bwMode="auto">
              <a:xfrm>
                <a:off x="265563" y="5728085"/>
                <a:ext cx="2984969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563" y="5728085"/>
                <a:ext cx="2984969" cy="9517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/>
              <p:nvPr/>
            </p:nvSpPr>
            <p:spPr bwMode="auto">
              <a:xfrm>
                <a:off x="3453684" y="5777154"/>
                <a:ext cx="5821915" cy="46820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dirty="0"/>
                  <a:t>x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+...+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3684" y="5777154"/>
                <a:ext cx="5821915" cy="468205"/>
              </a:xfrm>
              <a:prstGeom prst="rect">
                <a:avLst/>
              </a:prstGeom>
              <a:blipFill>
                <a:blip r:embed="rId6"/>
                <a:stretch>
                  <a:fillRect l="-1566" t="-7500" b="-25000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مربع نص 12">
            <a:extLst>
              <a:ext uri="{FF2B5EF4-FFF2-40B4-BE49-F238E27FC236}">
                <a16:creationId xmlns:a16="http://schemas.microsoft.com/office/drawing/2014/main" id="{A9FD7115-6D1E-46E6-B231-992216053872}"/>
              </a:ext>
            </a:extLst>
          </p:cNvPr>
          <p:cNvSpPr txBox="1"/>
          <p:nvPr/>
        </p:nvSpPr>
        <p:spPr>
          <a:xfrm>
            <a:off x="9478750" y="5702609"/>
            <a:ext cx="1344311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عندها يكون:</a:t>
            </a:r>
          </a:p>
        </p:txBody>
      </p:sp>
    </p:spTree>
    <p:extLst>
      <p:ext uri="{BB962C8B-B14F-4D97-AF65-F5344CB8AC3E}">
        <p14:creationId xmlns:p14="http://schemas.microsoft.com/office/powerpoint/2010/main" val="334853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5" grpId="0"/>
      <p:bldP spid="16" grpId="0"/>
      <p:bldP spid="7" grpId="0"/>
      <p:bldP spid="20" grpId="0"/>
      <p:bldP spid="22" grpId="0"/>
      <p:bldP spid="24" grpId="0"/>
      <p:bldP spid="25" grpId="0" animBg="1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032109" y="765611"/>
            <a:ext cx="2593980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1. حالة الجذور البسيطة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/>
              <p:nvPr/>
            </p:nvSpPr>
            <p:spPr bwMode="auto">
              <a:xfrm>
                <a:off x="253051" y="225991"/>
                <a:ext cx="16256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051" y="225991"/>
                <a:ext cx="1625600" cy="609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/>
              <p:nvPr/>
            </p:nvSpPr>
            <p:spPr bwMode="auto">
              <a:xfrm>
                <a:off x="265563" y="937177"/>
                <a:ext cx="2984969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563" y="937177"/>
                <a:ext cx="2984969" cy="951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/>
              <p:nvPr/>
            </p:nvSpPr>
            <p:spPr bwMode="auto">
              <a:xfrm>
                <a:off x="3250532" y="1411216"/>
                <a:ext cx="5976829" cy="468205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0532" y="1411216"/>
                <a:ext cx="5976829" cy="468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مربع نص 21">
            <a:extLst>
              <a:ext uri="{FF2B5EF4-FFF2-40B4-BE49-F238E27FC236}">
                <a16:creationId xmlns:a16="http://schemas.microsoft.com/office/drawing/2014/main" id="{14973912-6BD2-4167-A4C1-E11D182C20C7}"/>
              </a:ext>
            </a:extLst>
          </p:cNvPr>
          <p:cNvSpPr txBox="1"/>
          <p:nvPr/>
        </p:nvSpPr>
        <p:spPr>
          <a:xfrm>
            <a:off x="728226" y="2418952"/>
            <a:ext cx="1073554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كائن 7">
                <a:extLst>
                  <a:ext uri="{FF2B5EF4-FFF2-40B4-BE49-F238E27FC236}">
                    <a16:creationId xmlns:a16="http://schemas.microsoft.com/office/drawing/2014/main" id="{4547EA7D-185C-46C0-B619-5E20033E795A}"/>
                  </a:ext>
                </a:extLst>
              </p:cNvPr>
              <p:cNvSpPr txBox="1"/>
              <p:nvPr/>
            </p:nvSpPr>
            <p:spPr bwMode="auto">
              <a:xfrm>
                <a:off x="4558796" y="2274459"/>
                <a:ext cx="3074406" cy="927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كائن 7">
                <a:extLst>
                  <a:ext uri="{FF2B5EF4-FFF2-40B4-BE49-F238E27FC236}">
                    <a16:creationId xmlns:a16="http://schemas.microsoft.com/office/drawing/2014/main" id="{4547EA7D-185C-46C0-B619-5E20033E7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58796" y="2274459"/>
                <a:ext cx="3074406" cy="9272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كائن 9">
                <a:extLst>
                  <a:ext uri="{FF2B5EF4-FFF2-40B4-BE49-F238E27FC236}">
                    <a16:creationId xmlns:a16="http://schemas.microsoft.com/office/drawing/2014/main" id="{9D9E5A70-6170-4F3D-BE07-42044C59CA86}"/>
                  </a:ext>
                </a:extLst>
              </p:cNvPr>
              <p:cNvSpPr txBox="1"/>
              <p:nvPr/>
            </p:nvSpPr>
            <p:spPr bwMode="auto">
              <a:xfrm>
                <a:off x="4339195" y="5764865"/>
                <a:ext cx="3799502" cy="791307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كائن 9">
                <a:extLst>
                  <a:ext uri="{FF2B5EF4-FFF2-40B4-BE49-F238E27FC236}">
                    <a16:creationId xmlns:a16="http://schemas.microsoft.com/office/drawing/2014/main" id="{9D9E5A70-6170-4F3D-BE07-42044C59C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9195" y="5764865"/>
                <a:ext cx="3799502" cy="7913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كائن 7">
                <a:extLst>
                  <a:ext uri="{FF2B5EF4-FFF2-40B4-BE49-F238E27FC236}">
                    <a16:creationId xmlns:a16="http://schemas.microsoft.com/office/drawing/2014/main" id="{BE51A5F4-A151-401D-9F48-3CA26CE549DD}"/>
                  </a:ext>
                </a:extLst>
              </p:cNvPr>
              <p:cNvSpPr txBox="1"/>
              <p:nvPr/>
            </p:nvSpPr>
            <p:spPr bwMode="auto">
              <a:xfrm>
                <a:off x="377779" y="4500789"/>
                <a:ext cx="11436440" cy="1056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ar-SY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كائن 7">
                <a:extLst>
                  <a:ext uri="{FF2B5EF4-FFF2-40B4-BE49-F238E27FC236}">
                    <a16:creationId xmlns:a16="http://schemas.microsoft.com/office/drawing/2014/main" id="{BE51A5F4-A151-401D-9F48-3CA26CE5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779" y="4500789"/>
                <a:ext cx="11436440" cy="1056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B9472E-A5F6-4099-A4CE-6C9CA7ECB1B1}"/>
                  </a:ext>
                </a:extLst>
              </p:cNvPr>
              <p:cNvSpPr/>
              <p:nvPr/>
            </p:nvSpPr>
            <p:spPr>
              <a:xfrm>
                <a:off x="3496945" y="3325180"/>
                <a:ext cx="5575885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B9472E-A5F6-4099-A4CE-6C9CA7ECB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945" y="3325180"/>
                <a:ext cx="5575885" cy="8517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56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1" grpId="0" animBg="1"/>
      <p:bldP spid="23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7650824" y="963529"/>
            <a:ext cx="4056657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التفريق إلى عناصر بسيطة: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149128" y="1607796"/>
            <a:ext cx="2476961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2. حالة الجذور العقدية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/>
              <p:nvPr/>
            </p:nvSpPr>
            <p:spPr>
              <a:xfrm>
                <a:off x="8606118" y="2784863"/>
                <a:ext cx="2627054" cy="504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 rtl="1">
                  <a:lnSpc>
                    <a:spcPct val="150000"/>
                  </a:lnSpc>
                  <a:defRPr sz="2400" b="1"/>
                </a:lvl1pPr>
                <a:lvl2pPr marL="914400" lvl="1" indent="-4572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2400" b="1"/>
                </a:lvl2pPr>
              </a:lstStyle>
              <a:p>
                <a:r>
                  <a:rPr lang="ar-SY" sz="2000" dirty="0"/>
                  <a:t>حيث :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acc>
                      <m:accPr>
                        <m:chr m:val="̄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000" dirty="0"/>
                  <a:t> </a:t>
                </a:r>
                <a:r>
                  <a:rPr lang="ar-SY" sz="2000" dirty="0"/>
                  <a:t> جذور المقام.</a:t>
                </a:r>
              </a:p>
            </p:txBody>
          </p:sp>
        </mc:Choice>
        <mc:Fallback xmlns=""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118" y="2784863"/>
                <a:ext cx="2627054" cy="504305"/>
              </a:xfrm>
              <a:prstGeom prst="rect">
                <a:avLst/>
              </a:prstGeom>
              <a:blipFill>
                <a:blip r:embed="rId2"/>
                <a:stretch>
                  <a:fillRect r="-2320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/>
              <p:nvPr/>
            </p:nvSpPr>
            <p:spPr bwMode="auto">
              <a:xfrm>
                <a:off x="1519010" y="3169442"/>
                <a:ext cx="2984969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9010" y="3169442"/>
                <a:ext cx="2984969" cy="951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02EEAC-0C0F-40C3-9C5D-7A122D2A64BC}"/>
              </a:ext>
            </a:extLst>
          </p:cNvPr>
          <p:cNvSpPr/>
          <p:nvPr/>
        </p:nvSpPr>
        <p:spPr>
          <a:xfrm>
            <a:off x="4983433" y="2301328"/>
            <a:ext cx="6535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000" b="1" dirty="0">
                <a:cs typeface="Simplified Arabic" pitchFamily="2" charset="-78"/>
              </a:rPr>
              <a:t>نكتب الجزء الخاص من التابع الذي يحوي الجذور العقدية على الشكل التالي</a:t>
            </a:r>
            <a:r>
              <a:rPr lang="en-US" sz="2000" b="1" dirty="0">
                <a:cs typeface="Simplified Arabic" pitchFamily="2" charset="-78"/>
              </a:rPr>
              <a:t>:</a:t>
            </a:r>
            <a:r>
              <a:rPr lang="ar-SY" sz="2000" b="1" dirty="0">
                <a:cs typeface="Simplified Arabic" pitchFamily="2" charset="-78"/>
              </a:rPr>
              <a:t>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DBB2EA3E-BEA4-43BF-AAEF-F9A0306CCD12}"/>
                  </a:ext>
                </a:extLst>
              </p:cNvPr>
              <p:cNvSpPr txBox="1"/>
              <p:nvPr/>
            </p:nvSpPr>
            <p:spPr bwMode="auto">
              <a:xfrm>
                <a:off x="52203" y="2062654"/>
                <a:ext cx="5322887" cy="109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)=...+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̄"/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̄"/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DBB2EA3E-BEA4-43BF-AAEF-F9A0306CC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203" y="2062654"/>
                <a:ext cx="5322887" cy="1092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5F0192D3-4C74-48A7-AEC2-25EBD5D04DD3}"/>
                  </a:ext>
                </a:extLst>
              </p:cNvPr>
              <p:cNvSpPr txBox="1"/>
              <p:nvPr/>
            </p:nvSpPr>
            <p:spPr bwMode="auto">
              <a:xfrm>
                <a:off x="4800300" y="3110306"/>
                <a:ext cx="2984969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̄"/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5F0192D3-4C74-48A7-AEC2-25EBD5D04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0300" y="3110306"/>
                <a:ext cx="2984969" cy="9517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مربع نص 12">
            <a:extLst>
              <a:ext uri="{FF2B5EF4-FFF2-40B4-BE49-F238E27FC236}">
                <a16:creationId xmlns:a16="http://schemas.microsoft.com/office/drawing/2014/main" id="{A47A1DD1-6BDC-408D-8074-0C4ACE481971}"/>
              </a:ext>
            </a:extLst>
          </p:cNvPr>
          <p:cNvSpPr txBox="1"/>
          <p:nvPr/>
        </p:nvSpPr>
        <p:spPr>
          <a:xfrm>
            <a:off x="0" y="307196"/>
            <a:ext cx="4541177" cy="1420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pPr marL="457200" indent="-457200">
              <a:buFont typeface="+mj-lt"/>
              <a:buAutoNum type="arabicPeriod"/>
            </a:pPr>
            <a:r>
              <a:rPr lang="ar-SY" sz="2000" dirty="0"/>
              <a:t>نحول المقام إلى جداء أقواس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000" dirty="0"/>
              <a:t>نحذف الحد المتعلق بالجذر المطلوب ونضيف </a:t>
            </a:r>
            <a:r>
              <a:rPr lang="en-US" sz="2000" dirty="0"/>
              <a:t>z</a:t>
            </a:r>
            <a:endParaRPr lang="ar-SY" sz="2000" dirty="0"/>
          </a:p>
          <a:p>
            <a:pPr marL="457200" indent="-457200">
              <a:buFont typeface="+mj-lt"/>
              <a:buAutoNum type="arabicPeriod"/>
            </a:pPr>
            <a:r>
              <a:rPr lang="ar-SY" sz="2000" dirty="0"/>
              <a:t>نعوض قيمة الجذر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7761C48-D2D5-4AEF-B141-54F5D0B8338A}"/>
                  </a:ext>
                </a:extLst>
              </p14:cNvPr>
              <p14:cNvContentPartPr/>
              <p14:nvPr/>
            </p14:nvContentPartPr>
            <p14:xfrm>
              <a:off x="1018990" y="1636928"/>
              <a:ext cx="1047960" cy="1995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7761C48-D2D5-4AEF-B141-54F5D0B833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0350" y="1627928"/>
                <a:ext cx="1065600" cy="20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A9D9A6BB-783E-407D-96F3-16456A509B1F}"/>
                  </a:ext>
                </a:extLst>
              </p:cNvPr>
              <p:cNvSpPr txBox="1"/>
              <p:nvPr/>
            </p:nvSpPr>
            <p:spPr bwMode="auto">
              <a:xfrm>
                <a:off x="3011494" y="4398403"/>
                <a:ext cx="4240213" cy="576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)=...+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̄"/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̄"/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A9D9A6BB-783E-407D-96F3-16456A509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11494" y="4398403"/>
                <a:ext cx="4240213" cy="5762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مربع نص 12">
            <a:extLst>
              <a:ext uri="{FF2B5EF4-FFF2-40B4-BE49-F238E27FC236}">
                <a16:creationId xmlns:a16="http://schemas.microsoft.com/office/drawing/2014/main" id="{1E1481EF-9BA6-4F96-BEF1-3D7B40B70245}"/>
              </a:ext>
            </a:extLst>
          </p:cNvPr>
          <p:cNvSpPr txBox="1"/>
          <p:nvPr/>
        </p:nvSpPr>
        <p:spPr>
          <a:xfrm>
            <a:off x="7292884" y="4355933"/>
            <a:ext cx="17526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عندها يكون:</a:t>
            </a:r>
          </a:p>
        </p:txBody>
      </p:sp>
      <p:sp>
        <p:nvSpPr>
          <p:cNvPr id="23" name="مربع نص 17">
            <a:extLst>
              <a:ext uri="{FF2B5EF4-FFF2-40B4-BE49-F238E27FC236}">
                <a16:creationId xmlns:a16="http://schemas.microsoft.com/office/drawing/2014/main" id="{5F65F405-8EDE-4B5B-A6B1-AA8C699C9B55}"/>
              </a:ext>
            </a:extLst>
          </p:cNvPr>
          <p:cNvSpPr txBox="1"/>
          <p:nvPr/>
        </p:nvSpPr>
        <p:spPr>
          <a:xfrm>
            <a:off x="7292884" y="4981298"/>
            <a:ext cx="1905000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نفرض ما</a:t>
            </a:r>
            <a:r>
              <a:rPr lang="en-US" dirty="0"/>
              <a:t> </a:t>
            </a:r>
            <a:r>
              <a:rPr lang="ar-SY" dirty="0"/>
              <a:t>يلي: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2">
                <a:extLst>
                  <a:ext uri="{FF2B5EF4-FFF2-40B4-BE49-F238E27FC236}">
                    <a16:creationId xmlns:a16="http://schemas.microsoft.com/office/drawing/2014/main" id="{BC0A59C1-90C8-4606-AED4-428660E9336D}"/>
                  </a:ext>
                </a:extLst>
              </p:cNvPr>
              <p:cNvSpPr txBox="1"/>
              <p:nvPr/>
            </p:nvSpPr>
            <p:spPr bwMode="auto">
              <a:xfrm>
                <a:off x="2586423" y="5028094"/>
                <a:ext cx="1754187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Object 2">
                <a:extLst>
                  <a:ext uri="{FF2B5EF4-FFF2-40B4-BE49-F238E27FC236}">
                    <a16:creationId xmlns:a16="http://schemas.microsoft.com/office/drawing/2014/main" id="{BC0A59C1-90C8-4606-AED4-428660E93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86423" y="5028094"/>
                <a:ext cx="1754187" cy="511175"/>
              </a:xfrm>
              <a:prstGeom prst="rect">
                <a:avLst/>
              </a:prstGeom>
              <a:blipFill>
                <a:blip r:embed="rId9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2">
                <a:extLst>
                  <a:ext uri="{FF2B5EF4-FFF2-40B4-BE49-F238E27FC236}">
                    <a16:creationId xmlns:a16="http://schemas.microsoft.com/office/drawing/2014/main" id="{4180B679-9ABF-45DD-9016-20BFA4B16EA9}"/>
                  </a:ext>
                </a:extLst>
              </p:cNvPr>
              <p:cNvSpPr txBox="1"/>
              <p:nvPr/>
            </p:nvSpPr>
            <p:spPr bwMode="auto">
              <a:xfrm>
                <a:off x="5346700" y="5044008"/>
                <a:ext cx="1498600" cy="574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Object 2">
                <a:extLst>
                  <a:ext uri="{FF2B5EF4-FFF2-40B4-BE49-F238E27FC236}">
                    <a16:creationId xmlns:a16="http://schemas.microsoft.com/office/drawing/2014/main" id="{4180B679-9ABF-45DD-9016-20BFA4B16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46700" y="5044008"/>
                <a:ext cx="1498600" cy="5746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2">
                <a:extLst>
                  <a:ext uri="{FF2B5EF4-FFF2-40B4-BE49-F238E27FC236}">
                    <a16:creationId xmlns:a16="http://schemas.microsoft.com/office/drawing/2014/main" id="{052FFB2A-B224-4983-B955-59A984B02FF1}"/>
                  </a:ext>
                </a:extLst>
              </p:cNvPr>
              <p:cNvSpPr txBox="1"/>
              <p:nvPr/>
            </p:nvSpPr>
            <p:spPr bwMode="auto">
              <a:xfrm>
                <a:off x="2270588" y="5894471"/>
                <a:ext cx="5683479" cy="46820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)=...+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bject 2">
                <a:extLst>
                  <a:ext uri="{FF2B5EF4-FFF2-40B4-BE49-F238E27FC236}">
                    <a16:creationId xmlns:a16="http://schemas.microsoft.com/office/drawing/2014/main" id="{052FFB2A-B224-4983-B955-59A984B02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0588" y="5894471"/>
                <a:ext cx="5683479" cy="4682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مربع نص 21">
            <a:extLst>
              <a:ext uri="{FF2B5EF4-FFF2-40B4-BE49-F238E27FC236}">
                <a16:creationId xmlns:a16="http://schemas.microsoft.com/office/drawing/2014/main" id="{1CD2B44D-F010-4CDB-8D16-CB8FB324EA6B}"/>
              </a:ext>
            </a:extLst>
          </p:cNvPr>
          <p:cNvSpPr txBox="1"/>
          <p:nvPr/>
        </p:nvSpPr>
        <p:spPr>
          <a:xfrm>
            <a:off x="8092984" y="5809953"/>
            <a:ext cx="19050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فنحصل على:</a:t>
            </a:r>
          </a:p>
        </p:txBody>
      </p:sp>
    </p:spTree>
    <p:extLst>
      <p:ext uri="{BB962C8B-B14F-4D97-AF65-F5344CB8AC3E}">
        <p14:creationId xmlns:p14="http://schemas.microsoft.com/office/powerpoint/2010/main" val="27013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4" grpId="0"/>
      <p:bldP spid="3" grpId="0"/>
      <p:bldP spid="13" grpId="0"/>
      <p:bldP spid="17" grpId="0"/>
      <p:bldP spid="18" grpId="0"/>
      <p:bldP spid="19" grpId="0"/>
      <p:bldP spid="21" grpId="0"/>
      <p:bldP spid="23" grpId="0"/>
      <p:bldP spid="27" grpId="0"/>
      <p:bldP spid="28" grpId="0"/>
      <p:bldP spid="29" grpId="0" animBg="1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149128" y="765611"/>
            <a:ext cx="2476961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2. حالة الجذور العقدية</a:t>
            </a:r>
          </a:p>
        </p:txBody>
      </p:sp>
      <p:sp>
        <p:nvSpPr>
          <p:cNvPr id="12" name="مربع نص 21">
            <a:extLst>
              <a:ext uri="{FF2B5EF4-FFF2-40B4-BE49-F238E27FC236}">
                <a16:creationId xmlns:a16="http://schemas.microsoft.com/office/drawing/2014/main" id="{14973912-6BD2-4167-A4C1-E11D182C20C7}"/>
              </a:ext>
            </a:extLst>
          </p:cNvPr>
          <p:cNvSpPr txBox="1"/>
          <p:nvPr/>
        </p:nvSpPr>
        <p:spPr>
          <a:xfrm>
            <a:off x="7525820" y="2172375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B9472E-A5F6-4099-A4CE-6C9CA7ECB1B1}"/>
                  </a:ext>
                </a:extLst>
              </p:cNvPr>
              <p:cNvSpPr/>
              <p:nvPr/>
            </p:nvSpPr>
            <p:spPr>
              <a:xfrm>
                <a:off x="2808462" y="2982136"/>
                <a:ext cx="4933530" cy="765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B9472E-A5F6-4099-A4CE-6C9CA7ECB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462" y="2982136"/>
                <a:ext cx="4933530" cy="7652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D58BF8-82BD-4D3A-BD8B-C38A689BA729}"/>
                  </a:ext>
                </a:extLst>
              </p:cNvPr>
              <p:cNvSpPr txBox="1"/>
              <p:nvPr/>
            </p:nvSpPr>
            <p:spPr bwMode="auto">
              <a:xfrm>
                <a:off x="3250532" y="1256221"/>
                <a:ext cx="5683479" cy="468205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)=...+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D58BF8-82BD-4D3A-BD8B-C38A689BA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0532" y="1256221"/>
                <a:ext cx="5683479" cy="468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9E76EB1E-44B3-497E-9EBE-833F8EB57319}"/>
                  </a:ext>
                </a:extLst>
              </p:cNvPr>
              <p:cNvSpPr txBox="1"/>
              <p:nvPr/>
            </p:nvSpPr>
            <p:spPr bwMode="auto">
              <a:xfrm>
                <a:off x="4001054" y="1924124"/>
                <a:ext cx="3411537" cy="958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9E76EB1E-44B3-497E-9EBE-833F8EB57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1054" y="1924124"/>
                <a:ext cx="3411537" cy="9581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مربع نص 12">
            <a:extLst>
              <a:ext uri="{FF2B5EF4-FFF2-40B4-BE49-F238E27FC236}">
                <a16:creationId xmlns:a16="http://schemas.microsoft.com/office/drawing/2014/main" id="{A28A729B-5001-4592-91C4-42236B97CA48}"/>
              </a:ext>
            </a:extLst>
          </p:cNvPr>
          <p:cNvSpPr txBox="1"/>
          <p:nvPr/>
        </p:nvSpPr>
        <p:spPr>
          <a:xfrm>
            <a:off x="8861767" y="3065120"/>
            <a:ext cx="17526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جذرين عقديين:</a:t>
            </a:r>
          </a:p>
        </p:txBody>
      </p:sp>
      <p:sp>
        <p:nvSpPr>
          <p:cNvPr id="17" name="مربع نص 12">
            <a:extLst>
              <a:ext uri="{FF2B5EF4-FFF2-40B4-BE49-F238E27FC236}">
                <a16:creationId xmlns:a16="http://schemas.microsoft.com/office/drawing/2014/main" id="{6DE69721-CC68-4C13-B180-9AE988946E8B}"/>
              </a:ext>
            </a:extLst>
          </p:cNvPr>
          <p:cNvSpPr txBox="1"/>
          <p:nvPr/>
        </p:nvSpPr>
        <p:spPr>
          <a:xfrm>
            <a:off x="0" y="-6241"/>
            <a:ext cx="3703834" cy="1154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pPr marL="457200" indent="-457200">
              <a:buFont typeface="+mj-lt"/>
              <a:buAutoNum type="arabicPeriod"/>
            </a:pPr>
            <a:r>
              <a:rPr lang="ar-SY" sz="1600" dirty="0"/>
              <a:t>نحول المقام إلى جداء أقواس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1600" dirty="0"/>
              <a:t>نحذف الحد المتعلق بالجذر المطلوب ونضيف </a:t>
            </a:r>
            <a:r>
              <a:rPr lang="en-US" sz="1600" dirty="0"/>
              <a:t>z</a:t>
            </a:r>
            <a:endParaRPr lang="ar-SY" sz="1600" dirty="0"/>
          </a:p>
          <a:p>
            <a:pPr marL="457200" indent="-457200">
              <a:buFont typeface="+mj-lt"/>
              <a:buAutoNum type="arabicPeriod"/>
            </a:pPr>
            <a:r>
              <a:rPr lang="ar-SY" sz="1600" dirty="0"/>
              <a:t>نعوض قيمة الجذر</a:t>
            </a:r>
          </a:p>
        </p:txBody>
      </p:sp>
      <p:sp>
        <p:nvSpPr>
          <p:cNvPr id="18" name="مربع نص 12">
            <a:extLst>
              <a:ext uri="{FF2B5EF4-FFF2-40B4-BE49-F238E27FC236}">
                <a16:creationId xmlns:a16="http://schemas.microsoft.com/office/drawing/2014/main" id="{9E861069-A120-434A-881F-0D4CBA066DA6}"/>
              </a:ext>
            </a:extLst>
          </p:cNvPr>
          <p:cNvSpPr txBox="1"/>
          <p:nvPr/>
        </p:nvSpPr>
        <p:spPr>
          <a:xfrm>
            <a:off x="7144136" y="3828636"/>
            <a:ext cx="3470231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يمكن كتابة الجذرين بشكل أسي: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A30B9B-6E56-499A-B906-C5EF670389B1}"/>
                  </a:ext>
                </a:extLst>
              </p:cNvPr>
              <p:cNvSpPr/>
              <p:nvPr/>
            </p:nvSpPr>
            <p:spPr>
              <a:xfrm>
                <a:off x="1004832" y="3990192"/>
                <a:ext cx="2579489" cy="728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A30B9B-6E56-499A-B906-C5EF67038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32" y="3990192"/>
                <a:ext cx="2579489" cy="728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99B94B0-2B48-4241-81E3-642F8A112BC7}"/>
                  </a:ext>
                </a:extLst>
              </p:cNvPr>
              <p:cNvSpPr/>
              <p:nvPr/>
            </p:nvSpPr>
            <p:spPr>
              <a:xfrm>
                <a:off x="4083781" y="3990192"/>
                <a:ext cx="3246081" cy="7387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99B94B0-2B48-4241-81E3-642F8A112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781" y="3990192"/>
                <a:ext cx="3246081" cy="7387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83976A9-91CE-4A92-B25C-6613618F166F}"/>
                  </a:ext>
                </a:extLst>
              </p:cNvPr>
              <p:cNvSpPr/>
              <p:nvPr/>
            </p:nvSpPr>
            <p:spPr>
              <a:xfrm>
                <a:off x="7695492" y="4328733"/>
                <a:ext cx="3103157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83976A9-91CE-4A92-B25C-6613618F16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492" y="4328733"/>
                <a:ext cx="3103157" cy="378245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مربع نص 12">
                <a:extLst>
                  <a:ext uri="{FF2B5EF4-FFF2-40B4-BE49-F238E27FC236}">
                    <a16:creationId xmlns:a16="http://schemas.microsoft.com/office/drawing/2014/main" id="{A128B751-732C-45C0-9E1E-1D86C1A60212}"/>
                  </a:ext>
                </a:extLst>
              </p:cNvPr>
              <p:cNvSpPr txBox="1"/>
              <p:nvPr/>
            </p:nvSpPr>
            <p:spPr>
              <a:xfrm>
                <a:off x="9292975" y="4980616"/>
                <a:ext cx="1271765" cy="496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 rtl="1">
                  <a:lnSpc>
                    <a:spcPct val="150000"/>
                  </a:lnSpc>
                  <a:defRPr sz="2000" b="1"/>
                </a:lvl1pPr>
                <a:lvl2pPr marL="914400" lvl="1" indent="-4572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2400" b="1"/>
                </a:lvl2pPr>
              </a:lstStyle>
              <a:p>
                <a:r>
                  <a:rPr lang="ar-SY" dirty="0"/>
                  <a:t>إيجاد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SY" dirty="0"/>
                  <a:t>:</a:t>
                </a:r>
              </a:p>
            </p:txBody>
          </p:sp>
        </mc:Choice>
        <mc:Fallback xmlns="">
          <p:sp>
            <p:nvSpPr>
              <p:cNvPr id="28" name="مربع نص 12">
                <a:extLst>
                  <a:ext uri="{FF2B5EF4-FFF2-40B4-BE49-F238E27FC236}">
                    <a16:creationId xmlns:a16="http://schemas.microsoft.com/office/drawing/2014/main" id="{A128B751-732C-45C0-9E1E-1D86C1A60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975" y="4980616"/>
                <a:ext cx="1271765" cy="496996"/>
              </a:xfrm>
              <a:prstGeom prst="rect">
                <a:avLst/>
              </a:prstGeom>
              <a:blipFill>
                <a:blip r:embed="rId8"/>
                <a:stretch>
                  <a:fillRect r="-4785" b="-20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2">
                <a:extLst>
                  <a:ext uri="{FF2B5EF4-FFF2-40B4-BE49-F238E27FC236}">
                    <a16:creationId xmlns:a16="http://schemas.microsoft.com/office/drawing/2014/main" id="{19EFE0FD-B39D-41C0-A80C-627FECF29968}"/>
                  </a:ext>
                </a:extLst>
              </p:cNvPr>
              <p:cNvSpPr txBox="1"/>
              <p:nvPr/>
            </p:nvSpPr>
            <p:spPr bwMode="auto">
              <a:xfrm>
                <a:off x="1785668" y="5069026"/>
                <a:ext cx="6634004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bject 2">
                <a:extLst>
                  <a:ext uri="{FF2B5EF4-FFF2-40B4-BE49-F238E27FC236}">
                    <a16:creationId xmlns:a16="http://schemas.microsoft.com/office/drawing/2014/main" id="{19EFE0FD-B39D-41C0-A80C-627FECF29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5668" y="5069026"/>
                <a:ext cx="6634004" cy="9517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ECA865F7-B783-4F7E-ABCF-DA9C5756D669}"/>
                  </a:ext>
                </a:extLst>
              </p:cNvPr>
              <p:cNvSpPr txBox="1"/>
              <p:nvPr/>
            </p:nvSpPr>
            <p:spPr bwMode="auto">
              <a:xfrm>
                <a:off x="1785668" y="5958681"/>
                <a:ext cx="6634004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ECA865F7-B783-4F7E-ABCF-DA9C5756D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5668" y="5958681"/>
                <a:ext cx="6634004" cy="9517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05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14" grpId="0"/>
      <p:bldP spid="16" grpId="0"/>
      <p:bldP spid="17" grpId="0"/>
      <p:bldP spid="18" grpId="0"/>
      <p:bldP spid="5" grpId="0"/>
      <p:bldP spid="20" grpId="0"/>
      <p:bldP spid="27" grpId="0"/>
      <p:bldP spid="28" grpId="0"/>
      <p:bldP spid="29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149128" y="765611"/>
            <a:ext cx="2476961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2. حالة الجذور العقدية</a:t>
            </a:r>
          </a:p>
        </p:txBody>
      </p:sp>
      <p:sp>
        <p:nvSpPr>
          <p:cNvPr id="12" name="مربع نص 21">
            <a:extLst>
              <a:ext uri="{FF2B5EF4-FFF2-40B4-BE49-F238E27FC236}">
                <a16:creationId xmlns:a16="http://schemas.microsoft.com/office/drawing/2014/main" id="{14973912-6BD2-4167-A4C1-E11D182C20C7}"/>
              </a:ext>
            </a:extLst>
          </p:cNvPr>
          <p:cNvSpPr txBox="1"/>
          <p:nvPr/>
        </p:nvSpPr>
        <p:spPr>
          <a:xfrm>
            <a:off x="7525820" y="2172375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D58BF8-82BD-4D3A-BD8B-C38A689BA729}"/>
                  </a:ext>
                </a:extLst>
              </p:cNvPr>
              <p:cNvSpPr txBox="1"/>
              <p:nvPr/>
            </p:nvSpPr>
            <p:spPr bwMode="auto">
              <a:xfrm>
                <a:off x="3250532" y="1256221"/>
                <a:ext cx="5863400" cy="468205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)=...+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func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func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D58BF8-82BD-4D3A-BD8B-C38A689BA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0532" y="1256221"/>
                <a:ext cx="5863400" cy="4682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9E76EB1E-44B3-497E-9EBE-833F8EB57319}"/>
                  </a:ext>
                </a:extLst>
              </p:cNvPr>
              <p:cNvSpPr txBox="1"/>
              <p:nvPr/>
            </p:nvSpPr>
            <p:spPr bwMode="auto">
              <a:xfrm>
                <a:off x="4001054" y="1924124"/>
                <a:ext cx="3411537" cy="958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9E76EB1E-44B3-497E-9EBE-833F8EB57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1054" y="1924124"/>
                <a:ext cx="3411537" cy="9581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مربع نص 12">
            <a:extLst>
              <a:ext uri="{FF2B5EF4-FFF2-40B4-BE49-F238E27FC236}">
                <a16:creationId xmlns:a16="http://schemas.microsoft.com/office/drawing/2014/main" id="{A28A729B-5001-4592-91C4-42236B97CA48}"/>
              </a:ext>
            </a:extLst>
          </p:cNvPr>
          <p:cNvSpPr txBox="1"/>
          <p:nvPr/>
        </p:nvSpPr>
        <p:spPr>
          <a:xfrm>
            <a:off x="7871940" y="3308664"/>
            <a:ext cx="17526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بالتالي: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ADD030E6-04B8-4424-879D-A56795DA035A}"/>
                  </a:ext>
                </a:extLst>
              </p:cNvPr>
              <p:cNvSpPr txBox="1"/>
              <p:nvPr/>
            </p:nvSpPr>
            <p:spPr bwMode="auto">
              <a:xfrm>
                <a:off x="3072819" y="4938618"/>
                <a:ext cx="5606791" cy="100277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3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4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ADD030E6-04B8-4424-879D-A56795DA0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2819" y="4938618"/>
                <a:ext cx="5606791" cy="1002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DEB5559-976D-493B-BCC6-4B3F65884628}"/>
                  </a:ext>
                </a:extLst>
              </p:cNvPr>
              <p:cNvSpPr/>
              <p:nvPr/>
            </p:nvSpPr>
            <p:spPr>
              <a:xfrm>
                <a:off x="2481007" y="3135057"/>
                <a:ext cx="2158091" cy="855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DEB5559-976D-493B-BCC6-4B3F65884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07" y="3135057"/>
                <a:ext cx="2158091" cy="8552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D9EA17-BEEF-47D4-841B-EF4FAAC05C14}"/>
                  </a:ext>
                </a:extLst>
              </p:cNvPr>
              <p:cNvSpPr/>
              <p:nvPr/>
            </p:nvSpPr>
            <p:spPr>
              <a:xfrm>
                <a:off x="5522519" y="3165260"/>
                <a:ext cx="2301784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D9EA17-BEEF-47D4-841B-EF4FAAC05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19" y="3165260"/>
                <a:ext cx="2301784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7614DF3-24E0-4650-84D9-7D7295D999FE}"/>
              </a:ext>
            </a:extLst>
          </p:cNvPr>
          <p:cNvCxnSpPr>
            <a:cxnSpLocks/>
          </p:cNvCxnSpPr>
          <p:nvPr/>
        </p:nvCxnSpPr>
        <p:spPr>
          <a:xfrm>
            <a:off x="3000054" y="4062723"/>
            <a:ext cx="1388211" cy="1284976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C9A904-A44E-4B74-9EC0-C714BFF5B2BE}"/>
              </a:ext>
            </a:extLst>
          </p:cNvPr>
          <p:cNvCxnSpPr>
            <a:cxnSpLocks/>
          </p:cNvCxnSpPr>
          <p:nvPr/>
        </p:nvCxnSpPr>
        <p:spPr>
          <a:xfrm>
            <a:off x="3416159" y="3814473"/>
            <a:ext cx="2506893" cy="1372395"/>
          </a:xfrm>
          <a:prstGeom prst="straightConnector1">
            <a:avLst/>
          </a:prstGeom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A8C9207-2FCB-4661-B97F-EE459A3450FD}"/>
              </a:ext>
            </a:extLst>
          </p:cNvPr>
          <p:cNvCxnSpPr>
            <a:cxnSpLocks/>
          </p:cNvCxnSpPr>
          <p:nvPr/>
        </p:nvCxnSpPr>
        <p:spPr>
          <a:xfrm>
            <a:off x="3472725" y="3814473"/>
            <a:ext cx="4271733" cy="1452810"/>
          </a:xfrm>
          <a:prstGeom prst="straightConnector1">
            <a:avLst/>
          </a:prstGeom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2C956C1-F4E1-48B0-88F2-B891FB522A55}"/>
              </a:ext>
            </a:extLst>
          </p:cNvPr>
          <p:cNvCxnSpPr>
            <a:cxnSpLocks/>
          </p:cNvCxnSpPr>
          <p:nvPr/>
        </p:nvCxnSpPr>
        <p:spPr>
          <a:xfrm flipH="1">
            <a:off x="5352836" y="4083654"/>
            <a:ext cx="445467" cy="118362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68E206-F1AE-4DE2-A4AE-83F774C04593}"/>
              </a:ext>
            </a:extLst>
          </p:cNvPr>
          <p:cNvCxnSpPr>
            <a:cxnSpLocks/>
          </p:cNvCxnSpPr>
          <p:nvPr/>
        </p:nvCxnSpPr>
        <p:spPr>
          <a:xfrm>
            <a:off x="6266392" y="3975711"/>
            <a:ext cx="789548" cy="124188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41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 animBg="1"/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963529"/>
            <a:ext cx="10777670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التفريق إلى عناصر بسيطة: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8982417" y="1643496"/>
            <a:ext cx="2643672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3. حالة الجذور المتكررة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/>
              <p:nvPr/>
            </p:nvSpPr>
            <p:spPr>
              <a:xfrm>
                <a:off x="8349418" y="3766736"/>
                <a:ext cx="2725962" cy="496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 rtl="1">
                  <a:lnSpc>
                    <a:spcPct val="150000"/>
                  </a:lnSpc>
                  <a:defRPr sz="2400" b="1"/>
                </a:lvl1pPr>
                <a:lvl2pPr marL="914400" lvl="1" indent="-4572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2400" b="1"/>
                </a:lvl2pPr>
              </a:lstStyle>
              <a:p>
                <a:r>
                  <a:rPr lang="ar-SY" sz="2000" dirty="0"/>
                  <a:t>حيث 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ar-SY" sz="2000" dirty="0"/>
                  <a:t> جذر مكرر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ar-SY" sz="2000" dirty="0"/>
                  <a:t> مرة.</a:t>
                </a:r>
              </a:p>
            </p:txBody>
          </p:sp>
        </mc:Choice>
        <mc:Fallback xmlns=""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418" y="3766736"/>
                <a:ext cx="2725962" cy="496996"/>
              </a:xfrm>
              <a:prstGeom prst="rect">
                <a:avLst/>
              </a:prstGeom>
              <a:blipFill>
                <a:blip r:embed="rId2"/>
                <a:stretch>
                  <a:fillRect r="-223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مربع نص 12">
            <a:extLst>
              <a:ext uri="{FF2B5EF4-FFF2-40B4-BE49-F238E27FC236}">
                <a16:creationId xmlns:a16="http://schemas.microsoft.com/office/drawing/2014/main" id="{A9FD7115-6D1E-46E6-B231-992216053872}"/>
              </a:ext>
            </a:extLst>
          </p:cNvPr>
          <p:cNvSpPr txBox="1"/>
          <p:nvPr/>
        </p:nvSpPr>
        <p:spPr>
          <a:xfrm>
            <a:off x="9329167" y="5869621"/>
            <a:ext cx="2147339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من جداول تحويل </a:t>
            </a:r>
            <a:r>
              <a:rPr lang="en-US" sz="2000" dirty="0"/>
              <a:t>Z</a:t>
            </a:r>
            <a:r>
              <a:rPr lang="ar-SY" sz="2000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/>
              <p:nvPr/>
            </p:nvSpPr>
            <p:spPr bwMode="auto">
              <a:xfrm>
                <a:off x="2082800" y="2855175"/>
                <a:ext cx="8026400" cy="101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2855175"/>
                <a:ext cx="8026400" cy="10144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0405A2C-2CD3-4AB8-834C-B68C09081AB3}"/>
              </a:ext>
            </a:extLst>
          </p:cNvPr>
          <p:cNvSpPr/>
          <p:nvPr/>
        </p:nvSpPr>
        <p:spPr>
          <a:xfrm>
            <a:off x="4837560" y="2301328"/>
            <a:ext cx="6681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000" b="1" dirty="0">
                <a:cs typeface="Simplified Arabic" pitchFamily="2" charset="-78"/>
              </a:rPr>
              <a:t>نكتب الجزء الخاص من التابع الذي يحوي الجذور المتكررة على الشكل التالي</a:t>
            </a:r>
            <a:r>
              <a:rPr lang="en-US" sz="2000" b="1" dirty="0">
                <a:cs typeface="Simplified Arabic" pitchFamily="2" charset="-78"/>
              </a:rPr>
              <a:t>:</a:t>
            </a:r>
            <a:r>
              <a:rPr lang="ar-SY" sz="2000" b="1" dirty="0">
                <a:cs typeface="Simplified Arabic" pitchFamily="2" charset="-78"/>
              </a:rPr>
              <a:t>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57FEE236-DF03-40C2-8D89-2055D7EC48BD}"/>
                  </a:ext>
                </a:extLst>
              </p:cNvPr>
              <p:cNvSpPr txBox="1"/>
              <p:nvPr/>
            </p:nvSpPr>
            <p:spPr bwMode="auto">
              <a:xfrm>
                <a:off x="1837284" y="4289202"/>
                <a:ext cx="8066088" cy="1347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57FEE236-DF03-40C2-8D89-2055D7EC4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284" y="4289202"/>
                <a:ext cx="8066088" cy="1347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BE9A1B95-AF3B-4646-A56B-19BC94FFF1F7}"/>
                  </a:ext>
                </a:extLst>
              </p:cNvPr>
              <p:cNvSpPr txBox="1"/>
              <p:nvPr/>
            </p:nvSpPr>
            <p:spPr bwMode="auto">
              <a:xfrm>
                <a:off x="493144" y="5636989"/>
                <a:ext cx="8639175" cy="96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func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)!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)...(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BE9A1B95-AF3B-4646-A56B-19BC94FFF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144" y="5636989"/>
                <a:ext cx="8639175" cy="969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15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12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1FC80C-11D4-4C3F-B365-E78C603D7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تطبيقات التحكم الرقمي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E7E0FF-FB71-4069-9873-5246EC0B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773" y="1170248"/>
            <a:ext cx="3544453" cy="5430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2A506C3-695B-4964-9C6F-5FFF0A16BD5E}"/>
                  </a:ext>
                </a:extLst>
              </p14:cNvPr>
              <p14:cNvContentPartPr/>
              <p14:nvPr/>
            </p14:nvContentPartPr>
            <p14:xfrm>
              <a:off x="5508550" y="2852571"/>
              <a:ext cx="1285200" cy="650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2A506C3-695B-4964-9C6F-5FFF0A16BD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9550" y="2843571"/>
                <a:ext cx="1302840" cy="66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60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8982417" y="552526"/>
            <a:ext cx="2643672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3. حالة الجذور المتكررة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/>
              <p:nvPr/>
            </p:nvSpPr>
            <p:spPr bwMode="auto">
              <a:xfrm>
                <a:off x="2082800" y="1175696"/>
                <a:ext cx="8026400" cy="101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1175696"/>
                <a:ext cx="8026400" cy="10144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مربع نص 21">
            <a:extLst>
              <a:ext uri="{FF2B5EF4-FFF2-40B4-BE49-F238E27FC236}">
                <a16:creationId xmlns:a16="http://schemas.microsoft.com/office/drawing/2014/main" id="{E4E2465F-620D-4AED-BF1C-C2CE5A1AE783}"/>
              </a:ext>
            </a:extLst>
          </p:cNvPr>
          <p:cNvSpPr txBox="1"/>
          <p:nvPr/>
        </p:nvSpPr>
        <p:spPr>
          <a:xfrm>
            <a:off x="7580159" y="2483674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D05747B5-90DB-4C97-9A77-ECA7A287EF45}"/>
                  </a:ext>
                </a:extLst>
              </p:cNvPr>
              <p:cNvSpPr txBox="1"/>
              <p:nvPr/>
            </p:nvSpPr>
            <p:spPr bwMode="auto">
              <a:xfrm>
                <a:off x="3575554" y="2235428"/>
                <a:ext cx="3921125" cy="1152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D05747B5-90DB-4C97-9A77-ECA7A287E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5554" y="2235428"/>
                <a:ext cx="3921125" cy="1152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7A6758-40A7-48A9-8ED6-B49F88AC7E5F}"/>
              </a:ext>
            </a:extLst>
          </p:cNvPr>
          <p:cNvCxnSpPr>
            <a:cxnSpLocks/>
          </p:cNvCxnSpPr>
          <p:nvPr/>
        </p:nvCxnSpPr>
        <p:spPr>
          <a:xfrm>
            <a:off x="6707131" y="3231579"/>
            <a:ext cx="1524285" cy="59628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مربع نص 12">
            <a:extLst>
              <a:ext uri="{FF2B5EF4-FFF2-40B4-BE49-F238E27FC236}">
                <a16:creationId xmlns:a16="http://schemas.microsoft.com/office/drawing/2014/main" id="{3B4E513F-5F31-4C11-80B3-189772E2EADC}"/>
              </a:ext>
            </a:extLst>
          </p:cNvPr>
          <p:cNvSpPr txBox="1"/>
          <p:nvPr/>
        </p:nvSpPr>
        <p:spPr>
          <a:xfrm>
            <a:off x="8717464" y="3628070"/>
            <a:ext cx="2147339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جذر حقيقي بسيط: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0845A07-1523-442D-9918-2382EA951529}"/>
                  </a:ext>
                </a:extLst>
              </p:cNvPr>
              <p:cNvSpPr/>
              <p:nvPr/>
            </p:nvSpPr>
            <p:spPr>
              <a:xfrm>
                <a:off x="7906647" y="4194149"/>
                <a:ext cx="2717411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0845A07-1523-442D-9918-2382EA951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647" y="4194149"/>
                <a:ext cx="2717411" cy="708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مربع نص 12">
                <a:extLst>
                  <a:ext uri="{FF2B5EF4-FFF2-40B4-BE49-F238E27FC236}">
                    <a16:creationId xmlns:a16="http://schemas.microsoft.com/office/drawing/2014/main" id="{4F9927C4-3A01-4C8D-ADFF-8738589C730A}"/>
                  </a:ext>
                </a:extLst>
              </p:cNvPr>
              <p:cNvSpPr txBox="1"/>
              <p:nvPr/>
            </p:nvSpPr>
            <p:spPr>
              <a:xfrm>
                <a:off x="561252" y="3667818"/>
                <a:ext cx="4484590" cy="496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 rtl="1">
                  <a:lnSpc>
                    <a:spcPct val="150000"/>
                  </a:lnSpc>
                  <a:defRPr sz="2400" b="1"/>
                </a:lvl1pPr>
                <a:lvl2pPr marL="914400" lvl="1" indent="-4572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2400" b="1"/>
                </a:lvl2pPr>
              </a:lstStyle>
              <a:p>
                <a:r>
                  <a:rPr lang="ar-SY" sz="2000" dirty="0"/>
                  <a:t>جذر مكرر من مرتبة 2.. يجب حساب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ar-SY" sz="2000" dirty="0"/>
              </a:p>
            </p:txBody>
          </p:sp>
        </mc:Choice>
        <mc:Fallback xmlns="">
          <p:sp>
            <p:nvSpPr>
              <p:cNvPr id="22" name="مربع نص 12">
                <a:extLst>
                  <a:ext uri="{FF2B5EF4-FFF2-40B4-BE49-F238E27FC236}">
                    <a16:creationId xmlns:a16="http://schemas.microsoft.com/office/drawing/2014/main" id="{4F9927C4-3A01-4C8D-ADFF-8738589C7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52" y="3667818"/>
                <a:ext cx="4484590" cy="496996"/>
              </a:xfrm>
              <a:prstGeom prst="rect">
                <a:avLst/>
              </a:prstGeom>
              <a:blipFill>
                <a:blip r:embed="rId5"/>
                <a:stretch>
                  <a:fillRect r="-135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9E6DAE-0ED1-4A91-8C94-C874F02414AD}"/>
              </a:ext>
            </a:extLst>
          </p:cNvPr>
          <p:cNvCxnSpPr>
            <a:cxnSpLocks/>
          </p:cNvCxnSpPr>
          <p:nvPr/>
        </p:nvCxnSpPr>
        <p:spPr>
          <a:xfrm flipH="1">
            <a:off x="4846609" y="3171903"/>
            <a:ext cx="685281" cy="48860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3D99D9-9312-4F0F-972D-8963BA762A03}"/>
              </a:ext>
            </a:extLst>
          </p:cNvPr>
          <p:cNvCxnSpPr>
            <a:cxnSpLocks/>
          </p:cNvCxnSpPr>
          <p:nvPr/>
        </p:nvCxnSpPr>
        <p:spPr>
          <a:xfrm>
            <a:off x="9719092" y="4958709"/>
            <a:ext cx="516231" cy="57942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796D4FC-1613-424C-A394-FA5208961DC0}"/>
                  </a:ext>
                </a:extLst>
              </p:cNvPr>
              <p:cNvSpPr/>
              <p:nvPr/>
            </p:nvSpPr>
            <p:spPr>
              <a:xfrm>
                <a:off x="9808056" y="5682304"/>
                <a:ext cx="1545744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796D4FC-1613-424C-A394-FA5208961D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056" y="5682304"/>
                <a:ext cx="1545744" cy="37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2">
                <a:extLst>
                  <a:ext uri="{FF2B5EF4-FFF2-40B4-BE49-F238E27FC236}">
                    <a16:creationId xmlns:a16="http://schemas.microsoft.com/office/drawing/2014/main" id="{310B69A4-FECE-4537-8F14-FE600A640D19}"/>
                  </a:ext>
                </a:extLst>
              </p:cNvPr>
              <p:cNvSpPr txBox="1"/>
              <p:nvPr/>
            </p:nvSpPr>
            <p:spPr bwMode="auto">
              <a:xfrm>
                <a:off x="120261" y="4424320"/>
                <a:ext cx="6910586" cy="1347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" name="Object 2">
                <a:extLst>
                  <a:ext uri="{FF2B5EF4-FFF2-40B4-BE49-F238E27FC236}">
                    <a16:creationId xmlns:a16="http://schemas.microsoft.com/office/drawing/2014/main" id="{310B69A4-FECE-4537-8F14-FE600A640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0261" y="4424320"/>
                <a:ext cx="6910586" cy="13477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2">
                <a:extLst>
                  <a:ext uri="{FF2B5EF4-FFF2-40B4-BE49-F238E27FC236}">
                    <a16:creationId xmlns:a16="http://schemas.microsoft.com/office/drawing/2014/main" id="{B5ADBEFC-07F1-438B-9CE0-3069597934CB}"/>
                  </a:ext>
                </a:extLst>
              </p:cNvPr>
              <p:cNvSpPr txBox="1"/>
              <p:nvPr/>
            </p:nvSpPr>
            <p:spPr bwMode="auto">
              <a:xfrm>
                <a:off x="246957" y="5538129"/>
                <a:ext cx="6910586" cy="1347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Object 2">
                <a:extLst>
                  <a:ext uri="{FF2B5EF4-FFF2-40B4-BE49-F238E27FC236}">
                    <a16:creationId xmlns:a16="http://schemas.microsoft.com/office/drawing/2014/main" id="{B5ADBEFC-07F1-438B-9CE0-306959793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6957" y="5538129"/>
                <a:ext cx="6910586" cy="13477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824E26-85E2-45FD-A162-44CCC0B832AF}"/>
              </a:ext>
            </a:extLst>
          </p:cNvPr>
          <p:cNvCxnSpPr>
            <a:cxnSpLocks/>
          </p:cNvCxnSpPr>
          <p:nvPr/>
        </p:nvCxnSpPr>
        <p:spPr>
          <a:xfrm>
            <a:off x="6772731" y="4968482"/>
            <a:ext cx="1073904" cy="34449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2608053-28FB-47D5-B715-C211FD7C35EC}"/>
                  </a:ext>
                </a:extLst>
              </p:cNvPr>
              <p:cNvSpPr/>
              <p:nvPr/>
            </p:nvSpPr>
            <p:spPr>
              <a:xfrm>
                <a:off x="7851360" y="5312972"/>
                <a:ext cx="5389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2608053-28FB-47D5-B715-C211FD7C3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60" y="5312972"/>
                <a:ext cx="5389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9420C3-DA7B-414B-8B1D-D2867216E341}"/>
              </a:ext>
            </a:extLst>
          </p:cNvPr>
          <p:cNvCxnSpPr>
            <a:cxnSpLocks/>
          </p:cNvCxnSpPr>
          <p:nvPr/>
        </p:nvCxnSpPr>
        <p:spPr>
          <a:xfrm>
            <a:off x="7011927" y="6157874"/>
            <a:ext cx="1108898" cy="1604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E84468-47B1-4712-AD3A-C25896A5E2C3}"/>
                  </a:ext>
                </a:extLst>
              </p:cNvPr>
              <p:cNvSpPr/>
              <p:nvPr/>
            </p:nvSpPr>
            <p:spPr>
              <a:xfrm>
                <a:off x="8254426" y="6027356"/>
                <a:ext cx="5389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E84468-47B1-4712-AD3A-C25896A5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426" y="6027356"/>
                <a:ext cx="53893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مربع نص 12">
            <a:extLst>
              <a:ext uri="{FF2B5EF4-FFF2-40B4-BE49-F238E27FC236}">
                <a16:creationId xmlns:a16="http://schemas.microsoft.com/office/drawing/2014/main" id="{2C33A3F4-12AB-4F0A-81A4-6D3D94D8EC63}"/>
              </a:ext>
            </a:extLst>
          </p:cNvPr>
          <p:cNvSpPr txBox="1"/>
          <p:nvPr/>
        </p:nvSpPr>
        <p:spPr>
          <a:xfrm>
            <a:off x="6862331" y="6206212"/>
            <a:ext cx="1366348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اشتقاق مركب</a:t>
            </a:r>
          </a:p>
        </p:txBody>
      </p:sp>
      <p:sp>
        <p:nvSpPr>
          <p:cNvPr id="37" name="مربع نص 12">
            <a:extLst>
              <a:ext uri="{FF2B5EF4-FFF2-40B4-BE49-F238E27FC236}">
                <a16:creationId xmlns:a16="http://schemas.microsoft.com/office/drawing/2014/main" id="{3A1CBF95-A464-4275-945D-7A4C6C8273E9}"/>
              </a:ext>
            </a:extLst>
          </p:cNvPr>
          <p:cNvSpPr txBox="1"/>
          <p:nvPr/>
        </p:nvSpPr>
        <p:spPr>
          <a:xfrm>
            <a:off x="6309491" y="3830404"/>
            <a:ext cx="1704778" cy="958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pPr algn="ctr"/>
            <a:r>
              <a:rPr lang="ar-SY" sz="2000" dirty="0"/>
              <a:t>قفزة واحدية </a:t>
            </a:r>
          </a:p>
          <a:p>
            <a:pPr algn="ctr"/>
            <a:r>
              <a:rPr lang="ar-SY" sz="2000" dirty="0"/>
              <a:t>(تابع أسي)</a:t>
            </a:r>
          </a:p>
        </p:txBody>
      </p:sp>
      <p:sp>
        <p:nvSpPr>
          <p:cNvPr id="39" name="مربع نص 12">
            <a:extLst>
              <a:ext uri="{FF2B5EF4-FFF2-40B4-BE49-F238E27FC236}">
                <a16:creationId xmlns:a16="http://schemas.microsoft.com/office/drawing/2014/main" id="{143F0DC9-B8E5-4D8C-B843-86428AC554BF}"/>
              </a:ext>
            </a:extLst>
          </p:cNvPr>
          <p:cNvSpPr txBox="1"/>
          <p:nvPr/>
        </p:nvSpPr>
        <p:spPr>
          <a:xfrm>
            <a:off x="10235323" y="4811026"/>
            <a:ext cx="1002055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pPr algn="ctr"/>
            <a:r>
              <a:rPr lang="ar-SY" sz="2000" dirty="0"/>
              <a:t>تابع أسي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bject 2">
                <a:extLst>
                  <a:ext uri="{FF2B5EF4-FFF2-40B4-BE49-F238E27FC236}">
                    <a16:creationId xmlns:a16="http://schemas.microsoft.com/office/drawing/2014/main" id="{FBDEF177-744E-4E42-B4E4-BFCE23C095FF}"/>
                  </a:ext>
                </a:extLst>
              </p:cNvPr>
              <p:cNvSpPr txBox="1"/>
              <p:nvPr/>
            </p:nvSpPr>
            <p:spPr bwMode="auto">
              <a:xfrm>
                <a:off x="50448" y="160426"/>
                <a:ext cx="3848155" cy="1144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Object 2">
                <a:extLst>
                  <a:ext uri="{FF2B5EF4-FFF2-40B4-BE49-F238E27FC236}">
                    <a16:creationId xmlns:a16="http://schemas.microsoft.com/office/drawing/2014/main" id="{FBDEF177-744E-4E42-B4E4-BFCE23C09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48" y="160426"/>
                <a:ext cx="3848155" cy="11449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72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1" grpId="0"/>
      <p:bldP spid="6" grpId="0"/>
      <p:bldP spid="22" grpId="0"/>
      <p:bldP spid="10" grpId="0"/>
      <p:bldP spid="27" grpId="0"/>
      <p:bldP spid="28" grpId="0"/>
      <p:bldP spid="32" grpId="0"/>
      <p:bldP spid="35" grpId="0"/>
      <p:bldP spid="36" grpId="0"/>
      <p:bldP spid="37" grpId="0"/>
      <p:bldP spid="39" grpId="0"/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8982416" y="552526"/>
            <a:ext cx="2643673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3. حالة الجذور المتكررة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/>
              <p:nvPr/>
            </p:nvSpPr>
            <p:spPr bwMode="auto">
              <a:xfrm>
                <a:off x="2082800" y="1175696"/>
                <a:ext cx="8026400" cy="101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1175696"/>
                <a:ext cx="8026400" cy="10144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مربع نص 21">
            <a:extLst>
              <a:ext uri="{FF2B5EF4-FFF2-40B4-BE49-F238E27FC236}">
                <a16:creationId xmlns:a16="http://schemas.microsoft.com/office/drawing/2014/main" id="{E4E2465F-620D-4AED-BF1C-C2CE5A1AE783}"/>
              </a:ext>
            </a:extLst>
          </p:cNvPr>
          <p:cNvSpPr txBox="1"/>
          <p:nvPr/>
        </p:nvSpPr>
        <p:spPr>
          <a:xfrm>
            <a:off x="7580159" y="2483674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D05747B5-90DB-4C97-9A77-ECA7A287EF45}"/>
                  </a:ext>
                </a:extLst>
              </p:cNvPr>
              <p:cNvSpPr txBox="1"/>
              <p:nvPr/>
            </p:nvSpPr>
            <p:spPr bwMode="auto">
              <a:xfrm>
                <a:off x="3575554" y="2235428"/>
                <a:ext cx="3921125" cy="1152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D05747B5-90DB-4C97-9A77-ECA7A287E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5554" y="2235428"/>
                <a:ext cx="3921125" cy="1152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E40D0A0B-6FAB-4786-82B3-05E79BE60263}"/>
                  </a:ext>
                </a:extLst>
              </p:cNvPr>
              <p:cNvSpPr txBox="1"/>
              <p:nvPr/>
            </p:nvSpPr>
            <p:spPr bwMode="auto">
              <a:xfrm>
                <a:off x="4501749" y="3470048"/>
                <a:ext cx="3188502" cy="46820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E40D0A0B-6FAB-4786-82B3-05E79BE60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01749" y="3470048"/>
                <a:ext cx="3188502" cy="468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CE2DD4CE-7F41-41D8-AC17-FB60B4F3F8AF}"/>
                  </a:ext>
                </a:extLst>
              </p:cNvPr>
              <p:cNvSpPr txBox="1"/>
              <p:nvPr/>
            </p:nvSpPr>
            <p:spPr bwMode="auto">
              <a:xfrm>
                <a:off x="50448" y="160426"/>
                <a:ext cx="3848155" cy="1144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CE2DD4CE-7F41-41D8-AC17-FB60B4F3F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48" y="160426"/>
                <a:ext cx="3848155" cy="1144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24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963529"/>
            <a:ext cx="10777670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التفريق إلى عناصر بسيطة: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7196671" y="1643496"/>
            <a:ext cx="4429418" cy="586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ar-SY" sz="2400" b="1" dirty="0">
                <a:solidFill>
                  <a:srgbClr val="FF0000"/>
                </a:solidFill>
              </a:rPr>
              <a:t>. حالة الجذور المتكررة المساوية للصفر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/>
              <p:nvPr/>
            </p:nvSpPr>
            <p:spPr>
              <a:xfrm>
                <a:off x="7590384" y="3526328"/>
                <a:ext cx="3886122" cy="496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 rtl="1">
                  <a:lnSpc>
                    <a:spcPct val="150000"/>
                  </a:lnSpc>
                  <a:defRPr sz="2400" b="1"/>
                </a:lvl1pPr>
                <a:lvl2pPr marL="914400" lvl="1" indent="-4572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2400" b="1"/>
                </a:lvl2pPr>
              </a:lstStyle>
              <a:p>
                <a:r>
                  <a:rPr lang="ar-SY" sz="2000" dirty="0"/>
                  <a:t>حيث :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ar-SY" sz="2000" b="0" dirty="0"/>
                  <a:t> </a:t>
                </a:r>
                <a:r>
                  <a:rPr lang="ar-SY" sz="2000" dirty="0"/>
                  <a:t>جذر مكرر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ar-SY" sz="2000" dirty="0"/>
                  <a:t> مرة.</a:t>
                </a:r>
              </a:p>
            </p:txBody>
          </p:sp>
        </mc:Choice>
        <mc:Fallback xmlns=""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384" y="3526328"/>
                <a:ext cx="3886122" cy="496996"/>
              </a:xfrm>
              <a:prstGeom prst="rect">
                <a:avLst/>
              </a:prstGeom>
              <a:blipFill>
                <a:blip r:embed="rId2"/>
                <a:stretch>
                  <a:fillRect r="-1567" b="-20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مربع نص 12">
            <a:extLst>
              <a:ext uri="{FF2B5EF4-FFF2-40B4-BE49-F238E27FC236}">
                <a16:creationId xmlns:a16="http://schemas.microsoft.com/office/drawing/2014/main" id="{A9FD7115-6D1E-46E6-B231-992216053872}"/>
              </a:ext>
            </a:extLst>
          </p:cNvPr>
          <p:cNvSpPr txBox="1"/>
          <p:nvPr/>
        </p:nvSpPr>
        <p:spPr>
          <a:xfrm>
            <a:off x="7321506" y="5214504"/>
            <a:ext cx="41550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باستخدام تحويل النبضة الواحدية المزاح زمنياً: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/>
              <p:nvPr/>
            </p:nvSpPr>
            <p:spPr bwMode="auto">
              <a:xfrm>
                <a:off x="2082800" y="2855175"/>
                <a:ext cx="8026400" cy="101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2855175"/>
                <a:ext cx="8026400" cy="10144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0405A2C-2CD3-4AB8-834C-B68C09081AB3}"/>
              </a:ext>
            </a:extLst>
          </p:cNvPr>
          <p:cNvSpPr/>
          <p:nvPr/>
        </p:nvSpPr>
        <p:spPr>
          <a:xfrm>
            <a:off x="4943358" y="2301328"/>
            <a:ext cx="6575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000" b="1" dirty="0">
                <a:cs typeface="Simplified Arabic" pitchFamily="2" charset="-78"/>
              </a:rPr>
              <a:t>نكتب الجزء الخاص من التابع الذي يحوي الجذور المتكررة على الشكل التالي</a:t>
            </a:r>
            <a:r>
              <a:rPr lang="en-US" sz="2000" b="1" dirty="0">
                <a:cs typeface="Simplified Arabic" pitchFamily="2" charset="-78"/>
              </a:rPr>
              <a:t>:</a:t>
            </a:r>
            <a:r>
              <a:rPr lang="ar-SY" sz="2000" b="1" dirty="0">
                <a:cs typeface="Simplified Arabic" pitchFamily="2" charset="-78"/>
              </a:rPr>
              <a:t> 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7F3A6B12-DEAD-413E-B120-5D71196689E1}"/>
                  </a:ext>
                </a:extLst>
              </p:cNvPr>
              <p:cNvSpPr txBox="1"/>
              <p:nvPr/>
            </p:nvSpPr>
            <p:spPr bwMode="auto">
              <a:xfrm>
                <a:off x="1745612" y="5908774"/>
                <a:ext cx="9042668" cy="46166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</a:rPr>
                          <m:t>ℓ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</a:rPr>
                          <m:t>+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</a:rPr>
                          <m:t>ℓ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/>
                      <m:t>−</m:t>
                    </m:r>
                    <m:r>
                      <a:rPr lang="en-US"/>
                      <m:t>ℓ</m:t>
                    </m:r>
                    <m:r>
                      <a:rPr lang="en-US"/>
                      <m:t>+</m:t>
                    </m:r>
                    <m:r>
                      <a:rPr lang="en-US"/>
                      <m:t>1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7F3A6B12-DEAD-413E-B120-5D711966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45612" y="5908774"/>
                <a:ext cx="9042668" cy="461665"/>
              </a:xfrm>
              <a:prstGeom prst="rect">
                <a:avLst/>
              </a:prstGeom>
              <a:blipFill>
                <a:blip r:embed="rId4"/>
                <a:stretch>
                  <a:fillRect l="-941" t="-8861" b="-25316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7F4DE892-41C4-44A4-A0A9-144925A23E86}"/>
                  </a:ext>
                </a:extLst>
              </p:cNvPr>
              <p:cNvSpPr txBox="1"/>
              <p:nvPr/>
            </p:nvSpPr>
            <p:spPr bwMode="auto">
              <a:xfrm>
                <a:off x="2062956" y="4174320"/>
                <a:ext cx="8066088" cy="1347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7F4DE892-41C4-44A4-A0A9-144925A23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2956" y="4174320"/>
                <a:ext cx="8066088" cy="13477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43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12" grpId="0"/>
      <p:bldP spid="17" grpId="0"/>
      <p:bldP spid="13" grpId="0" animBg="1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7336132" y="754323"/>
            <a:ext cx="4289957" cy="586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ar-SY" sz="2400" b="1" dirty="0">
                <a:solidFill>
                  <a:srgbClr val="FF0000"/>
                </a:solidFill>
              </a:rPr>
              <a:t>. حالة الجذور المتكررة المساوية للصفر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/>
              <p:nvPr/>
            </p:nvSpPr>
            <p:spPr bwMode="auto">
              <a:xfrm>
                <a:off x="2082800" y="1871412"/>
                <a:ext cx="8026400" cy="101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1871412"/>
                <a:ext cx="8026400" cy="10144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0405A2C-2CD3-4AB8-834C-B68C09081AB3}"/>
              </a:ext>
            </a:extLst>
          </p:cNvPr>
          <p:cNvSpPr/>
          <p:nvPr/>
        </p:nvSpPr>
        <p:spPr>
          <a:xfrm>
            <a:off x="4837560" y="1412155"/>
            <a:ext cx="6681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000" b="1" dirty="0">
                <a:cs typeface="Simplified Arabic" pitchFamily="2" charset="-78"/>
              </a:rPr>
              <a:t>نكتب الجزء الخاص من التابع الذي يحوي الجذور المتكررة على الشكل التالي</a:t>
            </a:r>
            <a:r>
              <a:rPr lang="en-US" sz="2000" b="1" dirty="0">
                <a:cs typeface="Simplified Arabic" pitchFamily="2" charset="-78"/>
              </a:rPr>
              <a:t>:</a:t>
            </a:r>
            <a:r>
              <a:rPr lang="ar-SY" sz="2000" b="1" dirty="0">
                <a:cs typeface="Simplified Arabic" pitchFamily="2" charset="-78"/>
              </a:rPr>
              <a:t> </a:t>
            </a:r>
            <a:endParaRPr lang="en-US" sz="2000" dirty="0"/>
          </a:p>
        </p:txBody>
      </p:sp>
      <p:sp>
        <p:nvSpPr>
          <p:cNvPr id="11" name="مربع نص 21">
            <a:extLst>
              <a:ext uri="{FF2B5EF4-FFF2-40B4-BE49-F238E27FC236}">
                <a16:creationId xmlns:a16="http://schemas.microsoft.com/office/drawing/2014/main" id="{CB076609-FE40-488F-AEF6-DE41FA7DA189}"/>
              </a:ext>
            </a:extLst>
          </p:cNvPr>
          <p:cNvSpPr txBox="1"/>
          <p:nvPr/>
        </p:nvSpPr>
        <p:spPr>
          <a:xfrm>
            <a:off x="7580159" y="3019702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كائن 7">
                <a:extLst>
                  <a:ext uri="{FF2B5EF4-FFF2-40B4-BE49-F238E27FC236}">
                    <a16:creationId xmlns:a16="http://schemas.microsoft.com/office/drawing/2014/main" id="{044F8A4F-2741-4329-B294-783B91487CBE}"/>
                  </a:ext>
                </a:extLst>
              </p:cNvPr>
              <p:cNvSpPr txBox="1"/>
              <p:nvPr/>
            </p:nvSpPr>
            <p:spPr bwMode="auto">
              <a:xfrm>
                <a:off x="3575554" y="2872356"/>
                <a:ext cx="3921125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كائن 7">
                <a:extLst>
                  <a:ext uri="{FF2B5EF4-FFF2-40B4-BE49-F238E27FC236}">
                    <a16:creationId xmlns:a16="http://schemas.microsoft.com/office/drawing/2014/main" id="{044F8A4F-2741-4329-B294-783B91487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5554" y="2872356"/>
                <a:ext cx="3921125" cy="9050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DDE82156-BC0A-48AD-A60F-68F01D4E375E}"/>
                  </a:ext>
                </a:extLst>
              </p:cNvPr>
              <p:cNvSpPr txBox="1"/>
              <p:nvPr/>
            </p:nvSpPr>
            <p:spPr bwMode="auto">
              <a:xfrm>
                <a:off x="5824852" y="4790027"/>
                <a:ext cx="5913222" cy="46166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DDE82156-BC0A-48AD-A60F-68F01D4E3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4852" y="4790027"/>
                <a:ext cx="5913222" cy="461665"/>
              </a:xfrm>
              <a:prstGeom prst="rect">
                <a:avLst/>
              </a:prstGeom>
              <a:blipFill>
                <a:blip r:embed="rId4"/>
                <a:stretch>
                  <a:fillRect l="-1542" t="-8974" b="-26923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4E5892C0-0CA3-49EC-BBDA-E4EACE272A53}"/>
                  </a:ext>
                </a:extLst>
              </p:cNvPr>
              <p:cNvSpPr txBox="1"/>
              <p:nvPr/>
            </p:nvSpPr>
            <p:spPr bwMode="auto">
              <a:xfrm>
                <a:off x="0" y="3918974"/>
                <a:ext cx="4999141" cy="10630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4E5892C0-0CA3-49EC-BBDA-E4EACE272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918974"/>
                <a:ext cx="4999141" cy="1063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5531ECD9-78F7-4A95-8BD4-FB669E081323}"/>
                  </a:ext>
                </a:extLst>
              </p:cNvPr>
              <p:cNvSpPr txBox="1"/>
              <p:nvPr/>
            </p:nvSpPr>
            <p:spPr bwMode="auto">
              <a:xfrm>
                <a:off x="-50449" y="4981978"/>
                <a:ext cx="5398113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5531ECD9-78F7-4A95-8BD4-FB669E08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50449" y="4981978"/>
                <a:ext cx="5398113" cy="9050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9CEB0B3C-94BC-481F-9D57-52C7AF62A293}"/>
                  </a:ext>
                </a:extLst>
              </p:cNvPr>
              <p:cNvSpPr txBox="1"/>
              <p:nvPr/>
            </p:nvSpPr>
            <p:spPr bwMode="auto">
              <a:xfrm>
                <a:off x="173172" y="359207"/>
                <a:ext cx="3819256" cy="1347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9CEB0B3C-94BC-481F-9D57-52C7AF62A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3172" y="359207"/>
                <a:ext cx="3819256" cy="13477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BCE02EDF-63EA-4647-9004-34BC6260CD57}"/>
                  </a:ext>
                </a:extLst>
              </p:cNvPr>
              <p:cNvSpPr txBox="1"/>
              <p:nvPr/>
            </p:nvSpPr>
            <p:spPr bwMode="auto">
              <a:xfrm>
                <a:off x="-25224" y="5945048"/>
                <a:ext cx="5398113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BCE02EDF-63EA-4647-9004-34BC6260C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5224" y="5945048"/>
                <a:ext cx="5398113" cy="9050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9C6F60-8A52-4F81-A62B-2E715B02C092}"/>
              </a:ext>
            </a:extLst>
          </p:cNvPr>
          <p:cNvCxnSpPr>
            <a:cxnSpLocks/>
          </p:cNvCxnSpPr>
          <p:nvPr/>
        </p:nvCxnSpPr>
        <p:spPr>
          <a:xfrm flipV="1">
            <a:off x="5385600" y="5445845"/>
            <a:ext cx="4849374" cy="89391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F467A7-ED70-4619-8144-5A9214394C90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347664" y="5209156"/>
            <a:ext cx="3190940" cy="22535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066446-0E59-42C5-93C0-2109B31ACEE9}"/>
              </a:ext>
            </a:extLst>
          </p:cNvPr>
          <p:cNvCxnSpPr>
            <a:cxnSpLocks/>
          </p:cNvCxnSpPr>
          <p:nvPr/>
        </p:nvCxnSpPr>
        <p:spPr>
          <a:xfrm>
            <a:off x="4925148" y="4366669"/>
            <a:ext cx="2364827" cy="33194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D09354-BB9A-4361-AFCD-2B039F2B52E7}"/>
              </a:ext>
            </a:extLst>
          </p:cNvPr>
          <p:cNvCxnSpPr>
            <a:cxnSpLocks/>
          </p:cNvCxnSpPr>
          <p:nvPr/>
        </p:nvCxnSpPr>
        <p:spPr>
          <a:xfrm>
            <a:off x="6690886" y="3732456"/>
            <a:ext cx="4662914" cy="95320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41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9" grpId="0" animBg="1"/>
      <p:bldP spid="21" grpId="0"/>
      <p:bldP spid="22" grpId="0"/>
      <p:bldP spid="23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10774574" y="754323"/>
            <a:ext cx="851515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تمارين</a:t>
            </a:r>
          </a:p>
        </p:txBody>
      </p:sp>
      <p:sp>
        <p:nvSpPr>
          <p:cNvPr id="18" name="مربع نص 21">
            <a:extLst>
              <a:ext uri="{FF2B5EF4-FFF2-40B4-BE49-F238E27FC236}">
                <a16:creationId xmlns:a16="http://schemas.microsoft.com/office/drawing/2014/main" id="{D1077A83-BF51-4E26-832A-CEFF3259081F}"/>
              </a:ext>
            </a:extLst>
          </p:cNvPr>
          <p:cNvSpPr txBox="1"/>
          <p:nvPr/>
        </p:nvSpPr>
        <p:spPr>
          <a:xfrm>
            <a:off x="6754817" y="873859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/>
              <a:t>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للتوابع التالية: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كائن 7">
                <a:extLst>
                  <a:ext uri="{FF2B5EF4-FFF2-40B4-BE49-F238E27FC236}">
                    <a16:creationId xmlns:a16="http://schemas.microsoft.com/office/drawing/2014/main" id="{71BA307E-15FF-45ED-BB67-2A3623F4F4D8}"/>
                  </a:ext>
                </a:extLst>
              </p:cNvPr>
              <p:cNvSpPr txBox="1"/>
              <p:nvPr/>
            </p:nvSpPr>
            <p:spPr bwMode="auto">
              <a:xfrm>
                <a:off x="273202" y="2723771"/>
                <a:ext cx="8506624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كائن 7">
                <a:extLst>
                  <a:ext uri="{FF2B5EF4-FFF2-40B4-BE49-F238E27FC236}">
                    <a16:creationId xmlns:a16="http://schemas.microsoft.com/office/drawing/2014/main" id="{71BA307E-15FF-45ED-BB67-2A3623F4F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3202" y="2723771"/>
                <a:ext cx="8506624" cy="9050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كائن 7">
                <a:extLst>
                  <a:ext uri="{FF2B5EF4-FFF2-40B4-BE49-F238E27FC236}">
                    <a16:creationId xmlns:a16="http://schemas.microsoft.com/office/drawing/2014/main" id="{68089111-FEAA-4D94-A1C1-79887B73F0E3}"/>
                  </a:ext>
                </a:extLst>
              </p:cNvPr>
              <p:cNvSpPr txBox="1"/>
              <p:nvPr/>
            </p:nvSpPr>
            <p:spPr bwMode="auto">
              <a:xfrm>
                <a:off x="385392" y="1544928"/>
                <a:ext cx="8973023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كائن 7">
                <a:extLst>
                  <a:ext uri="{FF2B5EF4-FFF2-40B4-BE49-F238E27FC236}">
                    <a16:creationId xmlns:a16="http://schemas.microsoft.com/office/drawing/2014/main" id="{68089111-FEAA-4D94-A1C1-79887B73F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5392" y="1544928"/>
                <a:ext cx="8973023" cy="9050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كائن 7">
                <a:extLst>
                  <a:ext uri="{FF2B5EF4-FFF2-40B4-BE49-F238E27FC236}">
                    <a16:creationId xmlns:a16="http://schemas.microsoft.com/office/drawing/2014/main" id="{29D19B23-EAFA-47E7-90C3-9F7EAE1960C0}"/>
                  </a:ext>
                </a:extLst>
              </p:cNvPr>
              <p:cNvSpPr txBox="1"/>
              <p:nvPr/>
            </p:nvSpPr>
            <p:spPr bwMode="auto">
              <a:xfrm>
                <a:off x="164320" y="5244927"/>
                <a:ext cx="9389942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ar-SY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كائن 7">
                <a:extLst>
                  <a:ext uri="{FF2B5EF4-FFF2-40B4-BE49-F238E27FC236}">
                    <a16:creationId xmlns:a16="http://schemas.microsoft.com/office/drawing/2014/main" id="{29D19B23-EAFA-47E7-90C3-9F7EAE1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320" y="5244927"/>
                <a:ext cx="9389942" cy="9050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1AFD0CA0-A7E9-440B-BE1B-A77FE6981563}"/>
              </a:ext>
            </a:extLst>
          </p:cNvPr>
          <p:cNvSpPr/>
          <p:nvPr/>
        </p:nvSpPr>
        <p:spPr>
          <a:xfrm>
            <a:off x="8975246" y="5016660"/>
            <a:ext cx="274806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(جذر متكرر)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C69134-1B6B-4F3C-BC1C-46090422DED8}"/>
              </a:ext>
            </a:extLst>
          </p:cNvPr>
          <p:cNvSpPr/>
          <p:nvPr/>
        </p:nvSpPr>
        <p:spPr>
          <a:xfrm>
            <a:off x="9177048" y="1350697"/>
            <a:ext cx="274806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(تبسيط + جداول التحويل)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كائن 7">
                <a:extLst>
                  <a:ext uri="{FF2B5EF4-FFF2-40B4-BE49-F238E27FC236}">
                    <a16:creationId xmlns:a16="http://schemas.microsoft.com/office/drawing/2014/main" id="{284282A8-C86C-4687-9FFC-68AEEE5A4D61}"/>
                  </a:ext>
                </a:extLst>
              </p:cNvPr>
              <p:cNvSpPr txBox="1"/>
              <p:nvPr/>
            </p:nvSpPr>
            <p:spPr bwMode="auto">
              <a:xfrm>
                <a:off x="536733" y="3924759"/>
                <a:ext cx="11350465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كائن 7">
                <a:extLst>
                  <a:ext uri="{FF2B5EF4-FFF2-40B4-BE49-F238E27FC236}">
                    <a16:creationId xmlns:a16="http://schemas.microsoft.com/office/drawing/2014/main" id="{284282A8-C86C-4687-9FFC-68AEEE5A4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6733" y="3924759"/>
                <a:ext cx="11350465" cy="9050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273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10774574" y="754323"/>
            <a:ext cx="851515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تمارين</a:t>
            </a:r>
          </a:p>
        </p:txBody>
      </p:sp>
      <p:sp>
        <p:nvSpPr>
          <p:cNvPr id="18" name="مربع نص 21">
            <a:extLst>
              <a:ext uri="{FF2B5EF4-FFF2-40B4-BE49-F238E27FC236}">
                <a16:creationId xmlns:a16="http://schemas.microsoft.com/office/drawing/2014/main" id="{D1077A83-BF51-4E26-832A-CEFF3259081F}"/>
              </a:ext>
            </a:extLst>
          </p:cNvPr>
          <p:cNvSpPr txBox="1"/>
          <p:nvPr/>
        </p:nvSpPr>
        <p:spPr>
          <a:xfrm>
            <a:off x="6754817" y="873859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/>
              <a:t>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للتوابع التالية: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كائن 7">
                <a:extLst>
                  <a:ext uri="{FF2B5EF4-FFF2-40B4-BE49-F238E27FC236}">
                    <a16:creationId xmlns:a16="http://schemas.microsoft.com/office/drawing/2014/main" id="{71BA307E-15FF-45ED-BB67-2A3623F4F4D8}"/>
                  </a:ext>
                </a:extLst>
              </p:cNvPr>
              <p:cNvSpPr txBox="1"/>
              <p:nvPr/>
            </p:nvSpPr>
            <p:spPr bwMode="auto">
              <a:xfrm>
                <a:off x="285814" y="2635487"/>
                <a:ext cx="9435256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كائن 7">
                <a:extLst>
                  <a:ext uri="{FF2B5EF4-FFF2-40B4-BE49-F238E27FC236}">
                    <a16:creationId xmlns:a16="http://schemas.microsoft.com/office/drawing/2014/main" id="{71BA307E-15FF-45ED-BB67-2A3623F4F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814" y="2635487"/>
                <a:ext cx="9435256" cy="9050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كائن 7">
                <a:extLst>
                  <a:ext uri="{FF2B5EF4-FFF2-40B4-BE49-F238E27FC236}">
                    <a16:creationId xmlns:a16="http://schemas.microsoft.com/office/drawing/2014/main" id="{F20D2CBF-8EEA-4E27-9FE9-63B372039E33}"/>
                  </a:ext>
                </a:extLst>
              </p:cNvPr>
              <p:cNvSpPr txBox="1"/>
              <p:nvPr/>
            </p:nvSpPr>
            <p:spPr bwMode="auto">
              <a:xfrm>
                <a:off x="435838" y="5863945"/>
                <a:ext cx="10637865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8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كائن 7">
                <a:extLst>
                  <a:ext uri="{FF2B5EF4-FFF2-40B4-BE49-F238E27FC236}">
                    <a16:creationId xmlns:a16="http://schemas.microsoft.com/office/drawing/2014/main" id="{F20D2CBF-8EEA-4E27-9FE9-63B372039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838" y="5863945"/>
                <a:ext cx="10637865" cy="9050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CBFCCDE3-8132-4081-9717-82E8C9858617}"/>
              </a:ext>
            </a:extLst>
          </p:cNvPr>
          <p:cNvSpPr/>
          <p:nvPr/>
        </p:nvSpPr>
        <p:spPr>
          <a:xfrm>
            <a:off x="10433149" y="2472115"/>
            <a:ext cx="1287533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(جذور بسيطة)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871D9C-C66B-4BF0-963E-64495C895444}"/>
              </a:ext>
            </a:extLst>
          </p:cNvPr>
          <p:cNvSpPr/>
          <p:nvPr/>
        </p:nvSpPr>
        <p:spPr>
          <a:xfrm>
            <a:off x="8975246" y="5540314"/>
            <a:ext cx="274806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(جذر متكرر يساوي الصفر)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3ABCA1-5D7F-4BEA-9034-9709361C3706}"/>
              </a:ext>
            </a:extLst>
          </p:cNvPr>
          <p:cNvSpPr/>
          <p:nvPr/>
        </p:nvSpPr>
        <p:spPr>
          <a:xfrm>
            <a:off x="10439561" y="1408679"/>
            <a:ext cx="1281121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(تقسيم مباشر)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كائن 7">
                <a:extLst>
                  <a:ext uri="{FF2B5EF4-FFF2-40B4-BE49-F238E27FC236}">
                    <a16:creationId xmlns:a16="http://schemas.microsoft.com/office/drawing/2014/main" id="{68089111-FEAA-4D94-A1C1-79887B73F0E3}"/>
                  </a:ext>
                </a:extLst>
              </p:cNvPr>
              <p:cNvSpPr txBox="1"/>
              <p:nvPr/>
            </p:nvSpPr>
            <p:spPr bwMode="auto">
              <a:xfrm>
                <a:off x="498900" y="1544928"/>
                <a:ext cx="9985769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SY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87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كائن 7">
                <a:extLst>
                  <a:ext uri="{FF2B5EF4-FFF2-40B4-BE49-F238E27FC236}">
                    <a16:creationId xmlns:a16="http://schemas.microsoft.com/office/drawing/2014/main" id="{68089111-FEAA-4D94-A1C1-79887B73F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900" y="1544928"/>
                <a:ext cx="9985769" cy="9050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كائن 7">
                <a:extLst>
                  <a:ext uri="{FF2B5EF4-FFF2-40B4-BE49-F238E27FC236}">
                    <a16:creationId xmlns:a16="http://schemas.microsoft.com/office/drawing/2014/main" id="{29D19B23-EAFA-47E7-90C3-9F7EAE1960C0}"/>
                  </a:ext>
                </a:extLst>
              </p:cNvPr>
              <p:cNvSpPr txBox="1"/>
              <p:nvPr/>
            </p:nvSpPr>
            <p:spPr bwMode="auto">
              <a:xfrm>
                <a:off x="365765" y="4800638"/>
                <a:ext cx="9389942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كائن 7">
                <a:extLst>
                  <a:ext uri="{FF2B5EF4-FFF2-40B4-BE49-F238E27FC236}">
                    <a16:creationId xmlns:a16="http://schemas.microsoft.com/office/drawing/2014/main" id="{29D19B23-EAFA-47E7-90C3-9F7EAE1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765" y="4800638"/>
                <a:ext cx="9389942" cy="9050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1AFD0CA0-A7E9-440B-BE1B-A77FE6981563}"/>
              </a:ext>
            </a:extLst>
          </p:cNvPr>
          <p:cNvSpPr/>
          <p:nvPr/>
        </p:nvSpPr>
        <p:spPr>
          <a:xfrm>
            <a:off x="8975246" y="4531085"/>
            <a:ext cx="274806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(جذر متكرر)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C69134-1B6B-4F3C-BC1C-46090422DED8}"/>
              </a:ext>
            </a:extLst>
          </p:cNvPr>
          <p:cNvSpPr/>
          <p:nvPr/>
        </p:nvSpPr>
        <p:spPr>
          <a:xfrm>
            <a:off x="8950021" y="3371931"/>
            <a:ext cx="274806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(جذر عقدي)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كائن 7">
                <a:extLst>
                  <a:ext uri="{FF2B5EF4-FFF2-40B4-BE49-F238E27FC236}">
                    <a16:creationId xmlns:a16="http://schemas.microsoft.com/office/drawing/2014/main" id="{284282A8-C86C-4687-9FFC-68AEEE5A4D61}"/>
                  </a:ext>
                </a:extLst>
              </p:cNvPr>
              <p:cNvSpPr txBox="1"/>
              <p:nvPr/>
            </p:nvSpPr>
            <p:spPr bwMode="auto">
              <a:xfrm>
                <a:off x="517816" y="3685131"/>
                <a:ext cx="10961058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S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S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ar-S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S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927</m:t>
                                  </m:r>
                                  <m: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927</m:t>
                                  </m:r>
                                  <m: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كائن 7">
                <a:extLst>
                  <a:ext uri="{FF2B5EF4-FFF2-40B4-BE49-F238E27FC236}">
                    <a16:creationId xmlns:a16="http://schemas.microsoft.com/office/drawing/2014/main" id="{284282A8-C86C-4687-9FFC-68AEEE5A4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816" y="3685131"/>
                <a:ext cx="10961058" cy="9050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749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تابع النقل المتقطع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1" name="مربع نص 21">
            <a:extLst>
              <a:ext uri="{FF2B5EF4-FFF2-40B4-BE49-F238E27FC236}">
                <a16:creationId xmlns:a16="http://schemas.microsoft.com/office/drawing/2014/main" id="{574587F4-FC52-4797-9799-BD1FA2F008FA}"/>
              </a:ext>
            </a:extLst>
          </p:cNvPr>
          <p:cNvSpPr txBox="1"/>
          <p:nvPr/>
        </p:nvSpPr>
        <p:spPr>
          <a:xfrm>
            <a:off x="7376403" y="930367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/>
              <a:t>تحويل </a:t>
            </a:r>
            <a:r>
              <a:rPr lang="en-US" sz="2400" b="1" dirty="0"/>
              <a:t>Z</a:t>
            </a:r>
            <a:r>
              <a:rPr lang="ar-SY" sz="2400" b="1" dirty="0"/>
              <a:t> للخرج على تحويل </a:t>
            </a:r>
            <a:r>
              <a:rPr lang="en-US" sz="2400" b="1" dirty="0"/>
              <a:t>Z</a:t>
            </a:r>
            <a:r>
              <a:rPr lang="ar-SY" sz="2400" b="1" dirty="0"/>
              <a:t> للدخل: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D89975-FC79-429B-AC53-FFE09BDD6247}"/>
                  </a:ext>
                </a:extLst>
              </p:cNvPr>
              <p:cNvSpPr/>
              <p:nvPr/>
            </p:nvSpPr>
            <p:spPr>
              <a:xfrm>
                <a:off x="5046450" y="1315735"/>
                <a:ext cx="1924437" cy="861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D89975-FC79-429B-AC53-FFE09BDD6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450" y="1315735"/>
                <a:ext cx="1924437" cy="8613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مربع نص 6">
            <a:extLst>
              <a:ext uri="{FF2B5EF4-FFF2-40B4-BE49-F238E27FC236}">
                <a16:creationId xmlns:a16="http://schemas.microsoft.com/office/drawing/2014/main" id="{81125EB6-B342-4E2B-856E-9174E57DD89F}"/>
              </a:ext>
            </a:extLst>
          </p:cNvPr>
          <p:cNvSpPr txBox="1"/>
          <p:nvPr/>
        </p:nvSpPr>
        <p:spPr>
          <a:xfrm>
            <a:off x="7106770" y="2542855"/>
            <a:ext cx="420758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defRPr sz="2400" b="1"/>
            </a:lvl1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r>
              <a:rPr lang="ar-SY" dirty="0"/>
              <a:t>إذا طبقنا على النظام إشارة الدخل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0B77E726-12CF-4A23-AD5C-E165D917F9EF}"/>
                  </a:ext>
                </a:extLst>
              </p:cNvPr>
              <p:cNvSpPr txBox="1"/>
              <p:nvPr/>
            </p:nvSpPr>
            <p:spPr bwMode="auto">
              <a:xfrm>
                <a:off x="5597718" y="2544169"/>
                <a:ext cx="1460500" cy="5080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0B77E726-12CF-4A23-AD5C-E165D917F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7718" y="2544169"/>
                <a:ext cx="1460500" cy="508000"/>
              </a:xfrm>
              <a:prstGeom prst="rect">
                <a:avLst/>
              </a:prstGeom>
              <a:blipFill>
                <a:blip r:embed="rId3"/>
                <a:stretch>
                  <a:fillRect b="-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مربع نص 8">
            <a:extLst>
              <a:ext uri="{FF2B5EF4-FFF2-40B4-BE49-F238E27FC236}">
                <a16:creationId xmlns:a16="http://schemas.microsoft.com/office/drawing/2014/main" id="{02271F8F-8BDE-46AA-976B-4E66AB511B77}"/>
              </a:ext>
            </a:extLst>
          </p:cNvPr>
          <p:cNvSpPr txBox="1"/>
          <p:nvPr/>
        </p:nvSpPr>
        <p:spPr>
          <a:xfrm>
            <a:off x="4380124" y="3385620"/>
            <a:ext cx="693423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defRPr sz="2400" b="1"/>
            </a:lvl1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r>
              <a:rPr lang="ar-SY" dirty="0"/>
              <a:t>والتي تمثل في المجال الزمني </a:t>
            </a:r>
            <a:r>
              <a:rPr lang="ar-SY" dirty="0">
                <a:solidFill>
                  <a:srgbClr val="FF0000"/>
                </a:solidFill>
              </a:rPr>
              <a:t>نبضة ديراك الواحدية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(</a:t>
            </a:r>
            <a:r>
              <a:rPr lang="en-US" i="1" dirty="0">
                <a:solidFill>
                  <a:srgbClr val="FF0000"/>
                </a:solidFill>
                <a:sym typeface="Symbol"/>
              </a:rPr>
              <a:t>k</a:t>
            </a:r>
            <a:r>
              <a:rPr lang="en-US" dirty="0">
                <a:solidFill>
                  <a:srgbClr val="FF0000"/>
                </a:solidFill>
                <a:sym typeface="Symbol"/>
              </a:rPr>
              <a:t>)</a:t>
            </a:r>
            <a:endParaRPr lang="ar-SY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">
                <a:extLst>
                  <a:ext uri="{FF2B5EF4-FFF2-40B4-BE49-F238E27FC236}">
                    <a16:creationId xmlns:a16="http://schemas.microsoft.com/office/drawing/2014/main" id="{99F30EF3-7793-48E9-9C74-6EAC9730C9DA}"/>
                  </a:ext>
                </a:extLst>
              </p:cNvPr>
              <p:cNvSpPr txBox="1"/>
              <p:nvPr/>
            </p:nvSpPr>
            <p:spPr bwMode="auto">
              <a:xfrm>
                <a:off x="3976668" y="4228385"/>
                <a:ext cx="4064000" cy="6350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𝑖𝑚𝑝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Object 2">
                <a:extLst>
                  <a:ext uri="{FF2B5EF4-FFF2-40B4-BE49-F238E27FC236}">
                    <a16:creationId xmlns:a16="http://schemas.microsoft.com/office/drawing/2014/main" id="{99F30EF3-7793-48E9-9C74-6EAC9730C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76668" y="4228385"/>
                <a:ext cx="4064000" cy="6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مربع نص 9">
            <a:extLst>
              <a:ext uri="{FF2B5EF4-FFF2-40B4-BE49-F238E27FC236}">
                <a16:creationId xmlns:a16="http://schemas.microsoft.com/office/drawing/2014/main" id="{1C6ABF4F-555F-4893-9AB4-E4CA8EA46691}"/>
              </a:ext>
            </a:extLst>
          </p:cNvPr>
          <p:cNvSpPr txBox="1"/>
          <p:nvPr/>
        </p:nvSpPr>
        <p:spPr>
          <a:xfrm>
            <a:off x="2932324" y="4180736"/>
            <a:ext cx="838203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defRPr sz="2400" b="1"/>
            </a:lvl1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r>
              <a:rPr lang="ar-SY" dirty="0"/>
              <a:t>عندها يكون الخرج:</a:t>
            </a:r>
          </a:p>
        </p:txBody>
      </p:sp>
      <p:sp>
        <p:nvSpPr>
          <p:cNvPr id="23" name="مربع نص 11">
            <a:extLst>
              <a:ext uri="{FF2B5EF4-FFF2-40B4-BE49-F238E27FC236}">
                <a16:creationId xmlns:a16="http://schemas.microsoft.com/office/drawing/2014/main" id="{760E5F3F-21CE-4BCB-8217-CFD352669683}"/>
              </a:ext>
            </a:extLst>
          </p:cNvPr>
          <p:cNvSpPr txBox="1"/>
          <p:nvPr/>
        </p:nvSpPr>
        <p:spPr>
          <a:xfrm>
            <a:off x="2977197" y="5172825"/>
            <a:ext cx="6237605" cy="461665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 i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ar-SY" b="1" i="0" dirty="0">
                <a:latin typeface="+mn-lt"/>
              </a:rPr>
              <a:t>إذاً تابع انتقال نظام متقطع يمثل الاستجابة </a:t>
            </a:r>
            <a:r>
              <a:rPr lang="ar-SY" b="1" i="0" dirty="0" err="1">
                <a:latin typeface="+mn-lt"/>
              </a:rPr>
              <a:t>النبضية</a:t>
            </a:r>
            <a:r>
              <a:rPr lang="ar-SY" b="1" i="0" dirty="0">
                <a:latin typeface="+mn-lt"/>
              </a:rPr>
              <a:t> لهذا النظام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3245D9-2C17-4818-B8B6-DC815A7BC484}"/>
              </a:ext>
            </a:extLst>
          </p:cNvPr>
          <p:cNvSpPr/>
          <p:nvPr/>
        </p:nvSpPr>
        <p:spPr>
          <a:xfrm>
            <a:off x="1361369" y="5943930"/>
            <a:ext cx="9469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أو يمكن معرفة تابع انتقال النظام بقياس استجابته </a:t>
            </a:r>
            <a:r>
              <a:rPr lang="ar-SY" sz="2400" b="1" dirty="0" err="1">
                <a:solidFill>
                  <a:srgbClr val="FF0000"/>
                </a:solidFill>
              </a:rPr>
              <a:t>النبضية</a:t>
            </a:r>
            <a:r>
              <a:rPr lang="ar-SY" sz="2400" b="1" dirty="0">
                <a:solidFill>
                  <a:srgbClr val="FF0000"/>
                </a:solidFill>
              </a:rPr>
              <a:t> أي عن طريق تطبيق نبضة واحدية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3586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4" grpId="0"/>
      <p:bldP spid="16" grpId="0"/>
      <p:bldP spid="19" grpId="0"/>
      <p:bldP spid="20" grpId="0"/>
      <p:bldP spid="21" grpId="0"/>
      <p:bldP spid="23" grpId="0" animBg="1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حل المعادلات </a:t>
            </a:r>
            <a:r>
              <a:rPr lang="ar-SY" sz="3600" b="1" dirty="0" err="1">
                <a:solidFill>
                  <a:srgbClr val="FF0000"/>
                </a:solidFill>
              </a:rPr>
              <a:t>الفرقية</a:t>
            </a:r>
            <a:r>
              <a:rPr lang="ar-SY" sz="3600" b="1" dirty="0">
                <a:solidFill>
                  <a:srgbClr val="FF0000"/>
                </a:solidFill>
              </a:rPr>
              <a:t> باستخدام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2" name="مربع نص 7">
            <a:extLst>
              <a:ext uri="{FF2B5EF4-FFF2-40B4-BE49-F238E27FC236}">
                <a16:creationId xmlns:a16="http://schemas.microsoft.com/office/drawing/2014/main" id="{BCC6E412-0925-4D6C-94BB-E1672583E241}"/>
              </a:ext>
            </a:extLst>
          </p:cNvPr>
          <p:cNvSpPr txBox="1"/>
          <p:nvPr/>
        </p:nvSpPr>
        <p:spPr>
          <a:xfrm>
            <a:off x="3292808" y="980932"/>
            <a:ext cx="84582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sz="2000" dirty="0">
                <a:solidFill>
                  <a:srgbClr val="FF0000"/>
                </a:solidFill>
              </a:rPr>
              <a:t>مثال سابق</a:t>
            </a:r>
            <a:r>
              <a:rPr lang="ar-SY" sz="2000" dirty="0"/>
              <a:t> نظام متقطع ممثل بالمعادلة </a:t>
            </a:r>
            <a:r>
              <a:rPr lang="ar-SY" sz="2000" dirty="0" err="1"/>
              <a:t>الفرقية</a:t>
            </a:r>
            <a:r>
              <a:rPr lang="ar-SY" sz="2000" dirty="0"/>
              <a:t>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27C39251-7E3B-42FD-98AA-08CD5593CAF4}"/>
                  </a:ext>
                </a:extLst>
              </p:cNvPr>
              <p:cNvSpPr txBox="1"/>
              <p:nvPr/>
            </p:nvSpPr>
            <p:spPr bwMode="auto">
              <a:xfrm>
                <a:off x="1458931" y="1039686"/>
                <a:ext cx="5582006" cy="4064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27C39251-7E3B-42FD-98AA-08CD5593C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8931" y="1039686"/>
                <a:ext cx="5582006" cy="406400"/>
              </a:xfrm>
              <a:prstGeom prst="rect">
                <a:avLst/>
              </a:prstGeom>
              <a:blipFill>
                <a:blip r:embed="rId2"/>
                <a:stretch>
                  <a:fillRect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9">
            <a:extLst>
              <a:ext uri="{FF2B5EF4-FFF2-40B4-BE49-F238E27FC236}">
                <a16:creationId xmlns:a16="http://schemas.microsoft.com/office/drawing/2014/main" id="{83DB0B90-C0BE-4A76-AC48-320617E53B3B}"/>
              </a:ext>
            </a:extLst>
          </p:cNvPr>
          <p:cNvSpPr txBox="1"/>
          <p:nvPr/>
        </p:nvSpPr>
        <p:spPr>
          <a:xfrm>
            <a:off x="6498404" y="1589683"/>
            <a:ext cx="5216143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>
                <a:solidFill>
                  <a:srgbClr val="FF0000"/>
                </a:solidFill>
              </a:defRPr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sz="2000" dirty="0">
                <a:solidFill>
                  <a:schemeClr val="tx1"/>
                </a:solidFill>
              </a:rPr>
              <a:t>فإذا علمت أن </a:t>
            </a:r>
            <a:r>
              <a:rPr lang="en-US" sz="2000" dirty="0">
                <a:solidFill>
                  <a:schemeClr val="tx1"/>
                </a:solidFill>
              </a:rPr>
              <a:t>u(k)=0</a:t>
            </a:r>
            <a:r>
              <a:rPr lang="ar-SY" sz="2000" dirty="0">
                <a:solidFill>
                  <a:schemeClr val="tx1"/>
                </a:solidFill>
              </a:rPr>
              <a:t> و </a:t>
            </a:r>
            <a:r>
              <a:rPr lang="en-US" sz="2000" dirty="0">
                <a:solidFill>
                  <a:schemeClr val="tx1"/>
                </a:solidFill>
              </a:rPr>
              <a:t>y(k)=0</a:t>
            </a:r>
            <a:r>
              <a:rPr lang="ar-SY" sz="2000" dirty="0">
                <a:solidFill>
                  <a:schemeClr val="tx1"/>
                </a:solidFill>
              </a:rPr>
              <a:t> من أجل </a:t>
            </a:r>
            <a:r>
              <a:rPr lang="en-US" sz="2000" dirty="0">
                <a:solidFill>
                  <a:schemeClr val="tx1"/>
                </a:solidFill>
              </a:rPr>
              <a:t>k&lt;0</a:t>
            </a:r>
            <a:r>
              <a:rPr lang="ar-SY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مربع نص 10">
            <a:extLst>
              <a:ext uri="{FF2B5EF4-FFF2-40B4-BE49-F238E27FC236}">
                <a16:creationId xmlns:a16="http://schemas.microsoft.com/office/drawing/2014/main" id="{CE25771D-81A2-4E88-8474-588C6E234854}"/>
              </a:ext>
            </a:extLst>
          </p:cNvPr>
          <p:cNvSpPr txBox="1"/>
          <p:nvPr/>
        </p:nvSpPr>
        <p:spPr>
          <a:xfrm>
            <a:off x="1502108" y="1610340"/>
            <a:ext cx="60198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sz="2000" dirty="0"/>
              <a:t>طبقت على هذا النظام إشارة الدخل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CE87384B-B8B9-4516-B98E-CA7E5097CE17}"/>
                  </a:ext>
                </a:extLst>
              </p:cNvPr>
              <p:cNvSpPr txBox="1"/>
              <p:nvPr/>
            </p:nvSpPr>
            <p:spPr bwMode="auto">
              <a:xfrm>
                <a:off x="1073650" y="1656954"/>
                <a:ext cx="2832813" cy="4064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CE87384B-B8B9-4516-B98E-CA7E5097C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3650" y="1656954"/>
                <a:ext cx="2832813" cy="406400"/>
              </a:xfrm>
              <a:prstGeom prst="rect">
                <a:avLst/>
              </a:prstGeom>
              <a:blipFill>
                <a:blip r:embed="rId3"/>
                <a:stretch>
                  <a:fillRect r="-215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مربع نص 12">
            <a:extLst>
              <a:ext uri="{FF2B5EF4-FFF2-40B4-BE49-F238E27FC236}">
                <a16:creationId xmlns:a16="http://schemas.microsoft.com/office/drawing/2014/main" id="{2BFC4299-AA7F-4167-84F9-6CE9A1BA0B34}"/>
              </a:ext>
            </a:extLst>
          </p:cNvPr>
          <p:cNvSpPr txBox="1"/>
          <p:nvPr/>
        </p:nvSpPr>
        <p:spPr>
          <a:xfrm>
            <a:off x="5466147" y="2114333"/>
            <a:ext cx="6248400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sz="2000" dirty="0"/>
              <a:t>المطلوب حساب قيم الخرج  </a:t>
            </a:r>
            <a:r>
              <a:rPr lang="en-US" sz="2000" dirty="0"/>
              <a:t>y(k)</a:t>
            </a:r>
            <a:r>
              <a:rPr lang="ar-SY" sz="2000" dirty="0"/>
              <a:t> من أجل </a:t>
            </a:r>
            <a:r>
              <a:rPr lang="en-US" sz="2000" dirty="0"/>
              <a:t>k &lt; 20</a:t>
            </a:r>
            <a:endParaRPr lang="ar-SY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31DD5EB7-DBCC-4AC0-8CE4-7F36765AD089}"/>
                  </a:ext>
                </a:extLst>
              </p:cNvPr>
              <p:cNvSpPr txBox="1"/>
              <p:nvPr/>
            </p:nvSpPr>
            <p:spPr bwMode="auto">
              <a:xfrm>
                <a:off x="2694797" y="3000864"/>
                <a:ext cx="5813799" cy="9144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31DD5EB7-DBCC-4AC0-8CE4-7F36765AD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4797" y="3000864"/>
                <a:ext cx="5813799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E8A12EC4-B6DC-4306-A072-EDDB9ACB3FD7}"/>
                  </a:ext>
                </a:extLst>
              </p:cNvPr>
              <p:cNvSpPr txBox="1"/>
              <p:nvPr/>
            </p:nvSpPr>
            <p:spPr bwMode="auto">
              <a:xfrm>
                <a:off x="2354406" y="4170675"/>
                <a:ext cx="6494580" cy="9144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E8A12EC4-B6DC-4306-A072-EDDB9ACB3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54406" y="4170675"/>
                <a:ext cx="649458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632CB77F-DE57-4DEA-B7AA-4C956B45C3B5}"/>
                  </a:ext>
                </a:extLst>
              </p:cNvPr>
              <p:cNvSpPr txBox="1"/>
              <p:nvPr/>
            </p:nvSpPr>
            <p:spPr bwMode="auto">
              <a:xfrm>
                <a:off x="3006049" y="5605341"/>
                <a:ext cx="6179902" cy="8636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632CB77F-DE57-4DEA-B7AA-4C956B45C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6049" y="5605341"/>
                <a:ext cx="6179902" cy="863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3F6A6373-D87E-4F27-A7B9-2A2F3D6C47D5}"/>
              </a:ext>
            </a:extLst>
          </p:cNvPr>
          <p:cNvSpPr/>
          <p:nvPr/>
        </p:nvSpPr>
        <p:spPr>
          <a:xfrm>
            <a:off x="3498197" y="5000991"/>
            <a:ext cx="11493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Y" sz="2000" b="1" dirty="0">
                <a:solidFill>
                  <a:srgbClr val="FF0000"/>
                </a:solidFill>
              </a:rPr>
              <a:t>جذر عقدي</a:t>
            </a:r>
            <a:endParaRPr lang="en-US" sz="20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F1E595-8CE3-4C70-BBE3-092786515F61}"/>
              </a:ext>
            </a:extLst>
          </p:cNvPr>
          <p:cNvSpPr/>
          <p:nvPr/>
        </p:nvSpPr>
        <p:spPr>
          <a:xfrm>
            <a:off x="9632021" y="3258009"/>
            <a:ext cx="13099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Y" sz="2000" b="1" dirty="0">
                <a:solidFill>
                  <a:srgbClr val="FF0000"/>
                </a:solidFill>
              </a:rPr>
              <a:t>قفزة واحدية</a:t>
            </a:r>
            <a:endParaRPr lang="en-US" sz="20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787B448-6877-4A62-A4E1-EA3AE5B6C8E4}"/>
                  </a:ext>
                </a:extLst>
              </p14:cNvPr>
              <p14:cNvContentPartPr/>
              <p14:nvPr/>
            </p14:nvContentPartPr>
            <p14:xfrm>
              <a:off x="7346350" y="3582368"/>
              <a:ext cx="2194200" cy="15426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787B448-6877-4A62-A4E1-EA3AE5B6C8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37351" y="3573728"/>
                <a:ext cx="2211837" cy="15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ACFBFE7-DC64-4546-BBDC-A4E3B75F6F8E}"/>
                  </a:ext>
                </a:extLst>
              </p14:cNvPr>
              <p14:cNvContentPartPr/>
              <p14:nvPr/>
            </p14:nvContentPartPr>
            <p14:xfrm>
              <a:off x="4764430" y="4927328"/>
              <a:ext cx="794520" cy="353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ACFBFE7-DC64-4546-BBDC-A4E3B75F6F8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55790" y="4918688"/>
                <a:ext cx="812160" cy="37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532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7" grpId="0"/>
      <p:bldP spid="18" grpId="0"/>
      <p:bldP spid="22" grpId="0"/>
      <p:bldP spid="24" grpId="0"/>
      <p:bldP spid="25" grpId="0"/>
      <p:bldP spid="26" grpId="0" animBg="1"/>
      <p:bldP spid="27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tlab">
            <a:extLst>
              <a:ext uri="{FF2B5EF4-FFF2-40B4-BE49-F238E27FC236}">
                <a16:creationId xmlns:a16="http://schemas.microsoft.com/office/drawing/2014/main" id="{B8E2CFAE-4A84-4F3D-8D78-FC2D52606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088" y="1936301"/>
            <a:ext cx="7893823" cy="29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70A4D6-D755-4872-BAA3-25C02C18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77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جلسة </a:t>
            </a:r>
            <a:r>
              <a:rPr lang="ar-SY" sz="3600" b="1" dirty="0" err="1">
                <a:solidFill>
                  <a:srgbClr val="FF0000"/>
                </a:solidFill>
              </a:rPr>
              <a:t>ماتلاب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336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الأنظمة السببية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1777925" y="966736"/>
            <a:ext cx="9801625" cy="2897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أسمع بتسمية نظام </a:t>
            </a:r>
            <a:r>
              <a:rPr lang="ar-SY" sz="2400" b="1" dirty="0">
                <a:solidFill>
                  <a:srgbClr val="FF0000"/>
                </a:solidFill>
              </a:rPr>
              <a:t>سببي </a:t>
            </a:r>
            <a:r>
              <a:rPr lang="en-US" sz="2400" b="1" dirty="0">
                <a:solidFill>
                  <a:srgbClr val="FF0000"/>
                </a:solidFill>
              </a:rPr>
              <a:t>causal</a:t>
            </a:r>
            <a:r>
              <a:rPr lang="ar-SY" sz="2400" b="1" dirty="0"/>
              <a:t>، ما هي؟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النظام سببي </a:t>
            </a:r>
            <a:r>
              <a:rPr lang="en-US" sz="2000" b="1" dirty="0"/>
              <a:t>causal</a:t>
            </a:r>
            <a:r>
              <a:rPr lang="ar-SY" sz="2000" b="1" dirty="0"/>
              <a:t> لأنه لا يمتلك أي خرج في الزمن السالب أي: أن </a:t>
            </a:r>
            <a:r>
              <a:rPr lang="en-US" sz="2000" b="1" dirty="0"/>
              <a:t>u(k)=0</a:t>
            </a:r>
            <a:r>
              <a:rPr lang="ar-SY" sz="2000" b="1" dirty="0"/>
              <a:t> و </a:t>
            </a:r>
            <a:r>
              <a:rPr lang="en-US" sz="2000" b="1" dirty="0"/>
              <a:t>y(k)=0</a:t>
            </a:r>
            <a:r>
              <a:rPr lang="ar-SY" sz="2000" b="1" dirty="0"/>
              <a:t> من أجل </a:t>
            </a:r>
            <a:r>
              <a:rPr lang="en-US" sz="2000" b="1" dirty="0"/>
              <a:t>k&lt;0</a:t>
            </a:r>
            <a:endParaRPr lang="ar-SY" sz="2000" b="1" dirty="0"/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أي الخرج يتعلق فقط بقيم الدخل الحالية والماضية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أي أن النظام لا يتوقع قيم الدخل المستقبلية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أي أن </a:t>
            </a:r>
            <a:r>
              <a:rPr lang="ar-SY" sz="2000" b="1" dirty="0">
                <a:solidFill>
                  <a:srgbClr val="FF0000"/>
                </a:solidFill>
              </a:rPr>
              <a:t>الدخل هو سبب لحصول الخرج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عملياً جميع الأنظمة في العالم الحقيقي سببية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CABB2A-38F2-4E97-9938-A9F693F37115}"/>
              </a:ext>
            </a:extLst>
          </p:cNvPr>
          <p:cNvCxnSpPr>
            <a:cxnSpLocks/>
          </p:cNvCxnSpPr>
          <p:nvPr/>
        </p:nvCxnSpPr>
        <p:spPr>
          <a:xfrm flipV="1">
            <a:off x="4306004" y="4882233"/>
            <a:ext cx="1165028" cy="21076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8" name="مربع نص 10">
            <a:extLst>
              <a:ext uri="{FF2B5EF4-FFF2-40B4-BE49-F238E27FC236}">
                <a16:creationId xmlns:a16="http://schemas.microsoft.com/office/drawing/2014/main" id="{0758CBF3-7CFF-4992-B734-327D8675352E}"/>
              </a:ext>
            </a:extLst>
          </p:cNvPr>
          <p:cNvSpPr txBox="1"/>
          <p:nvPr/>
        </p:nvSpPr>
        <p:spPr>
          <a:xfrm>
            <a:off x="386117" y="4561987"/>
            <a:ext cx="3764642" cy="958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algn="ctr"/>
            <a:r>
              <a:rPr lang="ar-SY" sz="2000" dirty="0"/>
              <a:t>نسمي هذا النظام غير </a:t>
            </a:r>
            <a:r>
              <a:rPr lang="ar-SY" sz="2000" dirty="0">
                <a:solidFill>
                  <a:srgbClr val="FF0000"/>
                </a:solidFill>
              </a:rPr>
              <a:t>سببي </a:t>
            </a:r>
            <a:r>
              <a:rPr lang="en-US" sz="2000" dirty="0">
                <a:solidFill>
                  <a:srgbClr val="FF0000"/>
                </a:solidFill>
              </a:rPr>
              <a:t>non causal</a:t>
            </a:r>
            <a:r>
              <a:rPr lang="ar-SY" sz="2000" dirty="0"/>
              <a:t> لأن الخرج يستجيب قبل تطبيق الدخل</a:t>
            </a:r>
          </a:p>
        </p:txBody>
      </p:sp>
      <p:pic>
        <p:nvPicPr>
          <p:cNvPr id="1026" name="Picture 2" descr="http://www.songho.ca/dsp/system/files/sys_causal01.gif">
            <a:extLst>
              <a:ext uri="{FF2B5EF4-FFF2-40B4-BE49-F238E27FC236}">
                <a16:creationId xmlns:a16="http://schemas.microsoft.com/office/drawing/2014/main" id="{894D139A-D322-4359-9D8F-4469C2ED5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95" y="3791804"/>
            <a:ext cx="3081069" cy="268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7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4426109" y="1025595"/>
            <a:ext cx="7281372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ما الغاية الأساسية من نمذجة أي نظام ما؟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400" b="1" dirty="0"/>
              <a:t>معرفة طبيعة خرج النظام عند تطبيق إشارة دخل معينة</a:t>
            </a:r>
          </a:p>
        </p:txBody>
      </p:sp>
      <p:sp>
        <p:nvSpPr>
          <p:cNvPr id="46" name="مربع نص 7">
            <a:extLst>
              <a:ext uri="{FF2B5EF4-FFF2-40B4-BE49-F238E27FC236}">
                <a16:creationId xmlns:a16="http://schemas.microsoft.com/office/drawing/2014/main" id="{E0D6FF1B-C5CE-448A-8024-991331F2CD37}"/>
              </a:ext>
            </a:extLst>
          </p:cNvPr>
          <p:cNvSpPr txBox="1"/>
          <p:nvPr/>
        </p:nvSpPr>
        <p:spPr>
          <a:xfrm>
            <a:off x="2805701" y="2265014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</a:t>
            </a:r>
            <a:r>
              <a:rPr lang="ar-SY" dirty="0"/>
              <a:t> نظام متقطع ممثل بالمعادلة </a:t>
            </a:r>
            <a:r>
              <a:rPr lang="ar-SY" dirty="0" err="1"/>
              <a:t>الفرقية</a:t>
            </a:r>
            <a:r>
              <a:rPr lang="ar-SY" dirty="0"/>
              <a:t>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2">
                <a:extLst>
                  <a:ext uri="{FF2B5EF4-FFF2-40B4-BE49-F238E27FC236}">
                    <a16:creationId xmlns:a16="http://schemas.microsoft.com/office/drawing/2014/main" id="{58B6C7B4-9C31-457B-A1C3-858B87CECA49}"/>
                  </a:ext>
                </a:extLst>
              </p:cNvPr>
              <p:cNvSpPr txBox="1"/>
              <p:nvPr/>
            </p:nvSpPr>
            <p:spPr bwMode="auto">
              <a:xfrm>
                <a:off x="1555768" y="2420458"/>
                <a:ext cx="4699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Object 2">
                <a:extLst>
                  <a:ext uri="{FF2B5EF4-FFF2-40B4-BE49-F238E27FC236}">
                    <a16:creationId xmlns:a16="http://schemas.microsoft.com/office/drawing/2014/main" id="{58B6C7B4-9C31-457B-A1C3-858B87CEC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5768" y="2420458"/>
                <a:ext cx="4699000" cy="406400"/>
              </a:xfrm>
              <a:prstGeom prst="rect">
                <a:avLst/>
              </a:prstGeom>
              <a:blipFill>
                <a:blip r:embed="rId2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مربع نص 9">
            <a:extLst>
              <a:ext uri="{FF2B5EF4-FFF2-40B4-BE49-F238E27FC236}">
                <a16:creationId xmlns:a16="http://schemas.microsoft.com/office/drawing/2014/main" id="{DFC58475-E4C3-4B29-B8FD-44DC022DA1C5}"/>
              </a:ext>
            </a:extLst>
          </p:cNvPr>
          <p:cNvSpPr txBox="1"/>
          <p:nvPr/>
        </p:nvSpPr>
        <p:spPr>
          <a:xfrm>
            <a:off x="5070296" y="2946208"/>
            <a:ext cx="5216143" cy="5866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>
                <a:solidFill>
                  <a:srgbClr val="FF0000"/>
                </a:solidFill>
              </a:defRPr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dirty="0">
                <a:solidFill>
                  <a:schemeClr val="tx1"/>
                </a:solidFill>
              </a:rPr>
              <a:t>فإذا علمت أن </a:t>
            </a:r>
            <a:r>
              <a:rPr lang="en-US" dirty="0">
                <a:solidFill>
                  <a:schemeClr val="tx1"/>
                </a:solidFill>
              </a:rPr>
              <a:t>u(k)=0</a:t>
            </a:r>
            <a:r>
              <a:rPr lang="ar-SY" dirty="0">
                <a:solidFill>
                  <a:schemeClr val="tx1"/>
                </a:solidFill>
              </a:rPr>
              <a:t> و </a:t>
            </a:r>
            <a:r>
              <a:rPr lang="en-US" dirty="0">
                <a:solidFill>
                  <a:schemeClr val="tx1"/>
                </a:solidFill>
              </a:rPr>
              <a:t>y(k)=0</a:t>
            </a:r>
            <a:r>
              <a:rPr lang="ar-SY" dirty="0">
                <a:solidFill>
                  <a:schemeClr val="tx1"/>
                </a:solidFill>
              </a:rPr>
              <a:t> من أجل </a:t>
            </a:r>
            <a:r>
              <a:rPr lang="en-US" dirty="0">
                <a:solidFill>
                  <a:schemeClr val="tx1"/>
                </a:solidFill>
              </a:rPr>
              <a:t>k&lt;0</a:t>
            </a:r>
            <a:r>
              <a:rPr lang="ar-SY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9" name="مربع نص 10">
            <a:extLst>
              <a:ext uri="{FF2B5EF4-FFF2-40B4-BE49-F238E27FC236}">
                <a16:creationId xmlns:a16="http://schemas.microsoft.com/office/drawing/2014/main" id="{1FC44528-8DA2-4CBA-84D0-9264F2F61D4C}"/>
              </a:ext>
            </a:extLst>
          </p:cNvPr>
          <p:cNvSpPr txBox="1"/>
          <p:nvPr/>
        </p:nvSpPr>
        <p:spPr>
          <a:xfrm>
            <a:off x="4275333" y="3739596"/>
            <a:ext cx="6019800" cy="5795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dirty="0"/>
              <a:t>طبقت على هذا النظام إشارة الدخل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2">
                <a:extLst>
                  <a:ext uri="{FF2B5EF4-FFF2-40B4-BE49-F238E27FC236}">
                    <a16:creationId xmlns:a16="http://schemas.microsoft.com/office/drawing/2014/main" id="{71F0307E-0273-45A2-A696-4D045BBA1E4D}"/>
                  </a:ext>
                </a:extLst>
              </p:cNvPr>
              <p:cNvSpPr txBox="1"/>
              <p:nvPr/>
            </p:nvSpPr>
            <p:spPr bwMode="auto">
              <a:xfrm>
                <a:off x="4487782" y="4589883"/>
                <a:ext cx="23368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Object 2">
                <a:extLst>
                  <a:ext uri="{FF2B5EF4-FFF2-40B4-BE49-F238E27FC236}">
                    <a16:creationId xmlns:a16="http://schemas.microsoft.com/office/drawing/2014/main" id="{71F0307E-0273-45A2-A696-4D045BBA1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87782" y="4589883"/>
                <a:ext cx="2336800" cy="406400"/>
              </a:xfrm>
              <a:prstGeom prst="rect">
                <a:avLst/>
              </a:prstGeom>
              <a:blipFill>
                <a:blip r:embed="rId3"/>
                <a:stretch>
                  <a:fillRect r="-781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مربع نص 12">
            <a:extLst>
              <a:ext uri="{FF2B5EF4-FFF2-40B4-BE49-F238E27FC236}">
                <a16:creationId xmlns:a16="http://schemas.microsoft.com/office/drawing/2014/main" id="{D642714B-5F39-48CE-9E5C-7C15E1A26F13}"/>
              </a:ext>
            </a:extLst>
          </p:cNvPr>
          <p:cNvSpPr txBox="1"/>
          <p:nvPr/>
        </p:nvSpPr>
        <p:spPr>
          <a:xfrm>
            <a:off x="4038039" y="5245706"/>
            <a:ext cx="6248400" cy="5866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dirty="0"/>
              <a:t>المطلوب حساب قيم الخرج  </a:t>
            </a:r>
            <a:r>
              <a:rPr lang="en-US" dirty="0"/>
              <a:t>y(k)</a:t>
            </a:r>
            <a:r>
              <a:rPr lang="ar-SY" dirty="0"/>
              <a:t> من أجل </a:t>
            </a:r>
            <a:r>
              <a:rPr lang="en-US" dirty="0"/>
              <a:t>k &lt; 20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67234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B9C05EA3-C77C-4B32-9139-54CA8B0061FB}"/>
                  </a:ext>
                </a:extLst>
              </p:cNvPr>
              <p:cNvSpPr txBox="1"/>
              <p:nvPr/>
            </p:nvSpPr>
            <p:spPr bwMode="auto">
              <a:xfrm>
                <a:off x="796925" y="1319213"/>
                <a:ext cx="4699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B9C05EA3-C77C-4B32-9139-54CA8B00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1319213"/>
                <a:ext cx="4699000" cy="406400"/>
              </a:xfrm>
              <a:prstGeom prst="rect">
                <a:avLst/>
              </a:prstGeom>
              <a:blipFill>
                <a:blip r:embed="rId2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مربع نص 16">
            <a:extLst>
              <a:ext uri="{FF2B5EF4-FFF2-40B4-BE49-F238E27FC236}">
                <a16:creationId xmlns:a16="http://schemas.microsoft.com/office/drawing/2014/main" id="{2EAA8624-C53A-4791-89D3-8482B7BE7B84}"/>
              </a:ext>
            </a:extLst>
          </p:cNvPr>
          <p:cNvSpPr txBox="1"/>
          <p:nvPr/>
        </p:nvSpPr>
        <p:spPr>
          <a:xfrm>
            <a:off x="5400783" y="1622816"/>
            <a:ext cx="5410200" cy="958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ar-SY" sz="2000" dirty="0"/>
              <a:t>إذاً نحصل على القيم المطلوبة بطريقة متتالية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ar-SY" sz="2000" dirty="0"/>
              <a:t>يمكن أن نكتب برنامج لحساب القيم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09B3F201-DC05-4F7B-B1DF-9A0FCA608759}"/>
                  </a:ext>
                </a:extLst>
              </p:cNvPr>
              <p:cNvSpPr txBox="1"/>
              <p:nvPr/>
            </p:nvSpPr>
            <p:spPr bwMode="auto">
              <a:xfrm>
                <a:off x="796925" y="1966913"/>
                <a:ext cx="5080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09B3F201-DC05-4F7B-B1DF-9A0FCA608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1966913"/>
                <a:ext cx="5080000" cy="406400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9AEA13CF-DAC5-4904-ADD4-9E0EA9391572}"/>
                  </a:ext>
                </a:extLst>
              </p:cNvPr>
              <p:cNvSpPr txBox="1"/>
              <p:nvPr/>
            </p:nvSpPr>
            <p:spPr bwMode="auto">
              <a:xfrm>
                <a:off x="796925" y="2614613"/>
                <a:ext cx="43688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9AEA13CF-DAC5-4904-ADD4-9E0EA9391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2614613"/>
                <a:ext cx="4368800" cy="406400"/>
              </a:xfrm>
              <a:prstGeom prst="rect">
                <a:avLst/>
              </a:prstGeom>
              <a:blipFill>
                <a:blip r:embed="rId4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F76DCAF9-43AD-4E52-B411-243C437C7157}"/>
                  </a:ext>
                </a:extLst>
              </p:cNvPr>
              <p:cNvSpPr txBox="1"/>
              <p:nvPr/>
            </p:nvSpPr>
            <p:spPr bwMode="auto">
              <a:xfrm>
                <a:off x="796925" y="3200771"/>
                <a:ext cx="41148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F76DCAF9-43AD-4E52-B411-243C437C7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3200771"/>
                <a:ext cx="4114800" cy="406400"/>
              </a:xfrm>
              <a:prstGeom prst="rect">
                <a:avLst/>
              </a:prstGeom>
              <a:blipFill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91E89B40-8E8A-46B7-901E-F94411314DC8}"/>
                  </a:ext>
                </a:extLst>
              </p:cNvPr>
              <p:cNvSpPr txBox="1"/>
              <p:nvPr/>
            </p:nvSpPr>
            <p:spPr bwMode="auto">
              <a:xfrm>
                <a:off x="796925" y="3796667"/>
                <a:ext cx="40132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91E89B40-8E8A-46B7-901E-F9441131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3796667"/>
                <a:ext cx="4013200" cy="40640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E3F7E246-A564-4296-88C2-170733719379}"/>
                  </a:ext>
                </a:extLst>
              </p:cNvPr>
              <p:cNvSpPr txBox="1"/>
              <p:nvPr/>
            </p:nvSpPr>
            <p:spPr bwMode="auto">
              <a:xfrm>
                <a:off x="796925" y="5179727"/>
                <a:ext cx="45466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E3F7E246-A564-4296-88C2-170733719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5179727"/>
                <a:ext cx="4546600" cy="40640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رابط مستقيم 21">
            <a:extLst>
              <a:ext uri="{FF2B5EF4-FFF2-40B4-BE49-F238E27FC236}">
                <a16:creationId xmlns:a16="http://schemas.microsoft.com/office/drawing/2014/main" id="{6B39A4C1-D84A-45AB-9CDE-749C9C8D1283}"/>
              </a:ext>
            </a:extLst>
          </p:cNvPr>
          <p:cNvCxnSpPr/>
          <p:nvPr/>
        </p:nvCxnSpPr>
        <p:spPr>
          <a:xfrm rot="5400000">
            <a:off x="2435403" y="4748373"/>
            <a:ext cx="609600" cy="1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مربع نص 7">
            <a:extLst>
              <a:ext uri="{FF2B5EF4-FFF2-40B4-BE49-F238E27FC236}">
                <a16:creationId xmlns:a16="http://schemas.microsoft.com/office/drawing/2014/main" id="{62411CA1-6299-4D2D-B88F-F2C1C9916DDB}"/>
              </a:ext>
            </a:extLst>
          </p:cNvPr>
          <p:cNvSpPr txBox="1"/>
          <p:nvPr/>
        </p:nvSpPr>
        <p:spPr>
          <a:xfrm>
            <a:off x="3337103" y="922409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الطريقة الأولى:</a:t>
            </a:r>
            <a:r>
              <a:rPr lang="ar-SY" dirty="0"/>
              <a:t> تعويض القيم بشكل مباشر!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80A16289-2594-4C0A-8968-1E09B92E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43669" y="2717051"/>
            <a:ext cx="4401896" cy="353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0778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uiExpand="1" build="p"/>
      <p:bldP spid="14" grpId="0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16">
            <a:extLst>
              <a:ext uri="{FF2B5EF4-FFF2-40B4-BE49-F238E27FC236}">
                <a16:creationId xmlns:a16="http://schemas.microsoft.com/office/drawing/2014/main" id="{2EAA8624-C53A-4791-89D3-8482B7BE7B84}"/>
              </a:ext>
            </a:extLst>
          </p:cNvPr>
          <p:cNvSpPr txBox="1"/>
          <p:nvPr/>
        </p:nvSpPr>
        <p:spPr>
          <a:xfrm>
            <a:off x="5334000" y="1536837"/>
            <a:ext cx="54102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ar-SY" sz="2000" dirty="0"/>
              <a:t>إذاً نحتاج لحل المعادلة </a:t>
            </a:r>
            <a:r>
              <a:rPr lang="ar-SY" sz="2000" dirty="0" err="1"/>
              <a:t>الفرقية</a:t>
            </a:r>
            <a:r>
              <a:rPr lang="ar-SY" sz="2000" dirty="0"/>
              <a:t> &gt;&gt; عملية صعبة ومعقدة</a:t>
            </a:r>
          </a:p>
        </p:txBody>
      </p:sp>
      <p:sp>
        <p:nvSpPr>
          <p:cNvPr id="20" name="مربع نص 7">
            <a:extLst>
              <a:ext uri="{FF2B5EF4-FFF2-40B4-BE49-F238E27FC236}">
                <a16:creationId xmlns:a16="http://schemas.microsoft.com/office/drawing/2014/main" id="{62411CA1-6299-4D2D-B88F-F2C1C9916DDB}"/>
              </a:ext>
            </a:extLst>
          </p:cNvPr>
          <p:cNvSpPr txBox="1"/>
          <p:nvPr/>
        </p:nvSpPr>
        <p:spPr>
          <a:xfrm>
            <a:off x="3337103" y="922409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الطريقة الثانية:</a:t>
            </a:r>
            <a:r>
              <a:rPr lang="ar-SY" dirty="0"/>
              <a:t> نريد الحصول على معادلة رياضية (صيغة مغلقة </a:t>
            </a:r>
            <a:r>
              <a:rPr lang="en-US" dirty="0"/>
              <a:t>closed form</a:t>
            </a:r>
            <a:r>
              <a:rPr lang="ar-SY" dirty="0"/>
              <a:t>)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80A16289-2594-4C0A-8968-1E09B92E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3669" y="2717051"/>
            <a:ext cx="4401896" cy="353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F9FB7993-D423-4120-A019-7CD2972089D8}"/>
                  </a:ext>
                </a:extLst>
              </p:cNvPr>
              <p:cNvSpPr txBox="1"/>
              <p:nvPr/>
            </p:nvSpPr>
            <p:spPr bwMode="auto">
              <a:xfrm>
                <a:off x="797103" y="1936471"/>
                <a:ext cx="4699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F9FB7993-D423-4120-A019-7CD297208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7103" y="1936471"/>
                <a:ext cx="4699000" cy="40640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33878ACB-B22A-4D5F-A6DB-71C44BB50AF8}"/>
                  </a:ext>
                </a:extLst>
              </p:cNvPr>
              <p:cNvSpPr txBox="1"/>
              <p:nvPr/>
            </p:nvSpPr>
            <p:spPr bwMode="auto">
              <a:xfrm>
                <a:off x="406400" y="2997200"/>
                <a:ext cx="5689600" cy="8636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33878ACB-B22A-4D5F-A6DB-71C44BB50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400" y="2997200"/>
                <a:ext cx="5689600" cy="863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719779-554E-43B9-A841-869D8D7C6FF3}"/>
              </a:ext>
            </a:extLst>
          </p:cNvPr>
          <p:cNvCxnSpPr/>
          <p:nvPr/>
        </p:nvCxnSpPr>
        <p:spPr>
          <a:xfrm>
            <a:off x="3200400" y="2625772"/>
            <a:ext cx="0" cy="37142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65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loud 61">
            <a:extLst>
              <a:ext uri="{FF2B5EF4-FFF2-40B4-BE49-F238E27FC236}">
                <a16:creationId xmlns:a16="http://schemas.microsoft.com/office/drawing/2014/main" id="{1F7AA134-5628-4C68-948D-07A656DD1247}"/>
              </a:ext>
            </a:extLst>
          </p:cNvPr>
          <p:cNvSpPr/>
          <p:nvPr/>
        </p:nvSpPr>
        <p:spPr>
          <a:xfrm>
            <a:off x="8713531" y="511732"/>
            <a:ext cx="2933272" cy="2080461"/>
          </a:xfrm>
          <a:prstGeom prst="clou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loud 60">
            <a:extLst>
              <a:ext uri="{FF2B5EF4-FFF2-40B4-BE49-F238E27FC236}">
                <a16:creationId xmlns:a16="http://schemas.microsoft.com/office/drawing/2014/main" id="{73CAD2AB-393B-4E27-A5F3-8F1D79E86B6C}"/>
              </a:ext>
            </a:extLst>
          </p:cNvPr>
          <p:cNvSpPr/>
          <p:nvPr/>
        </p:nvSpPr>
        <p:spPr>
          <a:xfrm>
            <a:off x="710886" y="602263"/>
            <a:ext cx="2933272" cy="2080461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A7A269CE-5B20-495B-98A5-B709D1C9E663}"/>
              </a:ext>
            </a:extLst>
          </p:cNvPr>
          <p:cNvSpPr/>
          <p:nvPr/>
        </p:nvSpPr>
        <p:spPr>
          <a:xfrm>
            <a:off x="4712134" y="3391050"/>
            <a:ext cx="2933272" cy="208046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E81B0A-6304-4A1A-B73D-E9593819DECD}"/>
                  </a:ext>
                </a:extLst>
              </p:cNvPr>
              <p:cNvSpPr/>
              <p:nvPr/>
            </p:nvSpPr>
            <p:spPr>
              <a:xfrm>
                <a:off x="5048277" y="3753291"/>
                <a:ext cx="2095445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ar-SY" sz="2800" dirty="0"/>
                  <a:t>العالم الحقيقي</a:t>
                </a:r>
              </a:p>
              <a:p>
                <a:pPr algn="ctr"/>
                <a:r>
                  <a:rPr lang="en-US" sz="2800" dirty="0"/>
                  <a:t>Time domain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E81B0A-6304-4A1A-B73D-E9593819D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77" y="3753291"/>
                <a:ext cx="2095445" cy="1384995"/>
              </a:xfrm>
              <a:prstGeom prst="rect">
                <a:avLst/>
              </a:prstGeom>
              <a:blipFill>
                <a:blip r:embed="rId2"/>
                <a:stretch>
                  <a:fillRect l="-4942" t="-4846" r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992DCDC-D5E5-4286-8E67-5044B67E1128}"/>
                  </a:ext>
                </a:extLst>
              </p:cNvPr>
              <p:cNvSpPr/>
              <p:nvPr/>
            </p:nvSpPr>
            <p:spPr>
              <a:xfrm>
                <a:off x="727904" y="931562"/>
                <a:ext cx="2897012" cy="14218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ar-SY" sz="2800" dirty="0"/>
                  <a:t>العالم الترددي</a:t>
                </a:r>
              </a:p>
              <a:p>
                <a:pPr algn="ctr"/>
                <a:r>
                  <a:rPr lang="en-US" sz="2800" dirty="0"/>
                  <a:t>Frequency domain</a:t>
                </a:r>
                <a:endParaRPr lang="ar-SY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992DCDC-D5E5-4286-8E67-5044B67E1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04" y="931562"/>
                <a:ext cx="2897012" cy="1421864"/>
              </a:xfrm>
              <a:prstGeom prst="rect">
                <a:avLst/>
              </a:prstGeom>
              <a:blipFill>
                <a:blip r:embed="rId3"/>
                <a:stretch>
                  <a:fillRect l="-3571" t="-4721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59D0FC2-97AB-44EE-906E-D068F3E4EF99}"/>
                  </a:ext>
                </a:extLst>
              </p:cNvPr>
              <p:cNvSpPr/>
              <p:nvPr/>
            </p:nvSpPr>
            <p:spPr>
              <a:xfrm>
                <a:off x="9463232" y="931562"/>
                <a:ext cx="1542409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ar-SY" sz="2800" dirty="0"/>
                  <a:t>العالم </a:t>
                </a:r>
                <a:r>
                  <a:rPr lang="en-US" sz="2800" dirty="0"/>
                  <a:t>Z</a:t>
                </a:r>
                <a:endParaRPr lang="ar-SY" sz="2800" dirty="0"/>
              </a:p>
              <a:p>
                <a:pPr algn="ctr"/>
                <a:r>
                  <a:rPr lang="en-US" sz="2800" dirty="0"/>
                  <a:t>Z domain</a:t>
                </a:r>
                <a:endParaRPr lang="ar-SY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59D0FC2-97AB-44EE-906E-D068F3E4E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232" y="931562"/>
                <a:ext cx="1542409" cy="1384995"/>
              </a:xfrm>
              <a:prstGeom prst="rect">
                <a:avLst/>
              </a:prstGeom>
              <a:blipFill>
                <a:blip r:embed="rId4"/>
                <a:stretch>
                  <a:fillRect l="-7115" t="-5727" r="-7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Left 4">
            <a:extLst>
              <a:ext uri="{FF2B5EF4-FFF2-40B4-BE49-F238E27FC236}">
                <a16:creationId xmlns:a16="http://schemas.microsoft.com/office/drawing/2014/main" id="{6E76C9EA-308C-4E76-A272-0794EC8F0786}"/>
              </a:ext>
            </a:extLst>
          </p:cNvPr>
          <p:cNvSpPr/>
          <p:nvPr/>
        </p:nvSpPr>
        <p:spPr>
          <a:xfrm rot="1980796">
            <a:off x="3443276" y="2522307"/>
            <a:ext cx="1402423" cy="65921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5720B1CF-7D09-48E2-880E-B63F58B1069B}"/>
              </a:ext>
            </a:extLst>
          </p:cNvPr>
          <p:cNvSpPr/>
          <p:nvPr/>
        </p:nvSpPr>
        <p:spPr>
          <a:xfrm rot="19619204" flipH="1">
            <a:off x="7511840" y="2589088"/>
            <a:ext cx="1402423" cy="65921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A9A1E-23E4-4AF1-887F-8371ED304ADE}"/>
              </a:ext>
            </a:extLst>
          </p:cNvPr>
          <p:cNvSpPr/>
          <p:nvPr/>
        </p:nvSpPr>
        <p:spPr>
          <a:xfrm>
            <a:off x="4981148" y="5566762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b="1" dirty="0">
                <a:solidFill>
                  <a:srgbClr val="FF0000"/>
                </a:solidFill>
              </a:rPr>
              <a:t>مستمر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FE7E9D-4E0B-4440-B9E4-06FE4F7554CC}"/>
              </a:ext>
            </a:extLst>
          </p:cNvPr>
          <p:cNvSpPr/>
          <p:nvPr/>
        </p:nvSpPr>
        <p:spPr>
          <a:xfrm>
            <a:off x="6553302" y="5566762"/>
            <a:ext cx="647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b="1" dirty="0">
                <a:solidFill>
                  <a:srgbClr val="FF0000"/>
                </a:solidFill>
              </a:rPr>
              <a:t>متقطع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F5585F-F217-48B4-8AA1-EDA5C30E183E}"/>
              </a:ext>
            </a:extLst>
          </p:cNvPr>
          <p:cNvSpPr/>
          <p:nvPr/>
        </p:nvSpPr>
        <p:spPr>
          <a:xfrm>
            <a:off x="1660736" y="2918697"/>
            <a:ext cx="1782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</a:rPr>
              <a:t>تحويل لابلاس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8728DDC-E0B5-43D4-8290-88FBEFD45729}"/>
              </a:ext>
            </a:extLst>
          </p:cNvPr>
          <p:cNvSpPr/>
          <p:nvPr/>
        </p:nvSpPr>
        <p:spPr>
          <a:xfrm>
            <a:off x="9024080" y="2867830"/>
            <a:ext cx="1156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800" b="1" dirty="0">
                <a:solidFill>
                  <a:srgbClr val="FF0000"/>
                </a:solidFill>
              </a:rPr>
              <a:t>تحويل </a:t>
            </a:r>
            <a:r>
              <a:rPr lang="en-US" sz="28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72765D0-8791-45B1-99D1-8359E0078483}"/>
                  </a:ext>
                </a:extLst>
              </p14:cNvPr>
              <p14:cNvContentPartPr/>
              <p14:nvPr/>
            </p14:nvContentPartPr>
            <p14:xfrm>
              <a:off x="6739117" y="5141446"/>
              <a:ext cx="159816" cy="425316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72765D0-8791-45B1-99D1-8359E00784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30118" y="5132435"/>
                <a:ext cx="177453" cy="442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3CEA34C-46B1-45E1-8659-57DE4787B0C7}"/>
                  </a:ext>
                </a:extLst>
              </p14:cNvPr>
              <p14:cNvContentPartPr/>
              <p14:nvPr/>
            </p14:nvContentPartPr>
            <p14:xfrm>
              <a:off x="5331010" y="5170091"/>
              <a:ext cx="314298" cy="434316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3CEA34C-46B1-45E1-8659-57DE4787B0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2350" y="5161441"/>
                <a:ext cx="331980" cy="451977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A33CFA11-5775-4358-9770-299AA08986AD}"/>
              </a:ext>
            </a:extLst>
          </p:cNvPr>
          <p:cNvSpPr/>
          <p:nvPr/>
        </p:nvSpPr>
        <p:spPr>
          <a:xfrm>
            <a:off x="7992742" y="4767153"/>
            <a:ext cx="3976937" cy="14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اكتشف اذا كانت الإشارة المتقطعة تحتوي اهتزازات </a:t>
            </a:r>
            <a:r>
              <a:rPr lang="ar-SY" sz="2000" b="1" dirty="0">
                <a:solidFill>
                  <a:srgbClr val="FF0000"/>
                </a:solidFill>
              </a:rPr>
              <a:t>متزايدة أو متناقضة بشكل أسي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حل أبسط للمعادلات </a:t>
            </a:r>
            <a:r>
              <a:rPr lang="ar-SY" sz="2000" b="1" dirty="0" err="1"/>
              <a:t>الفرقية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96C183-7F0A-4BD0-B99A-54CE5C14DFB2}"/>
                  </a:ext>
                </a:extLst>
              </p:cNvPr>
              <p:cNvSpPr/>
              <p:nvPr/>
            </p:nvSpPr>
            <p:spPr>
              <a:xfrm>
                <a:off x="8339324" y="3481256"/>
                <a:ext cx="2525598" cy="895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96C183-7F0A-4BD0-B99A-54CE5C14DF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324" y="3481256"/>
                <a:ext cx="2525598" cy="8958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F985F77-8061-4492-921A-20F8844A70C4}"/>
                  </a:ext>
                </a:extLst>
              </p:cNvPr>
              <p:cNvSpPr/>
              <p:nvPr/>
            </p:nvSpPr>
            <p:spPr>
              <a:xfrm>
                <a:off x="913611" y="3577133"/>
                <a:ext cx="2525598" cy="903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F985F77-8061-4492-921A-20F8844A7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11" y="3577133"/>
                <a:ext cx="2525598" cy="9036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FB9B3E7-F7C7-4A26-BBA8-8AB754B42B02}"/>
                  </a:ext>
                </a:extLst>
              </p:cNvPr>
              <p:cNvSpPr/>
              <p:nvPr/>
            </p:nvSpPr>
            <p:spPr>
              <a:xfrm>
                <a:off x="6127888" y="1781360"/>
                <a:ext cx="1305804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FB9B3E7-F7C7-4A26-BBA8-8AB754B42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888" y="1781360"/>
                <a:ext cx="1305804" cy="4056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Left 58">
            <a:extLst>
              <a:ext uri="{FF2B5EF4-FFF2-40B4-BE49-F238E27FC236}">
                <a16:creationId xmlns:a16="http://schemas.microsoft.com/office/drawing/2014/main" id="{A4A3E4B4-3668-4178-AE7D-5ED1199F87A9}"/>
              </a:ext>
            </a:extLst>
          </p:cNvPr>
          <p:cNvSpPr/>
          <p:nvPr/>
        </p:nvSpPr>
        <p:spPr>
          <a:xfrm rot="10800000">
            <a:off x="5394787" y="1012810"/>
            <a:ext cx="1402423" cy="65921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72DB0B1-6085-464A-9413-5F08B679A778}"/>
              </a:ext>
            </a:extLst>
          </p:cNvPr>
          <p:cNvSpPr/>
          <p:nvPr/>
        </p:nvSpPr>
        <p:spPr>
          <a:xfrm>
            <a:off x="4697974" y="1816447"/>
            <a:ext cx="1686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Y" b="1" dirty="0"/>
              <a:t>&amp;   تقطيع الاشارة</a:t>
            </a:r>
            <a:endParaRPr lang="en-US" b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9DE1E86-E30D-445B-80A6-792DE318C392}"/>
              </a:ext>
            </a:extLst>
          </p:cNvPr>
          <p:cNvSpPr/>
          <p:nvPr/>
        </p:nvSpPr>
        <p:spPr>
          <a:xfrm>
            <a:off x="363335" y="4772194"/>
            <a:ext cx="3976937" cy="14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تعرف على المركبات الترددية للإشارة المستمرة</a:t>
            </a:r>
            <a:endParaRPr lang="en-US" sz="2000" b="1" dirty="0"/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حل أبسط للمعادلات التفاضلية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8920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1" grpId="0" animBg="1"/>
      <p:bldP spid="28" grpId="0" animBg="1"/>
      <p:bldP spid="4" grpId="0"/>
      <p:bldP spid="37" grpId="0"/>
      <p:bldP spid="39" grpId="0"/>
      <p:bldP spid="5" grpId="0" animBg="1"/>
      <p:bldP spid="42" grpId="0" animBg="1"/>
      <p:bldP spid="7" grpId="0"/>
      <p:bldP spid="43" grpId="0"/>
      <p:bldP spid="44" grpId="0"/>
      <p:bldP spid="45" grpId="0"/>
      <p:bldP spid="54" grpId="0"/>
      <p:bldP spid="56" grpId="0"/>
      <p:bldP spid="57" grpId="0"/>
      <p:bldP spid="58" grpId="0"/>
      <p:bldP spid="59" grpId="0" animBg="1"/>
      <p:bldP spid="60" grpId="0"/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/>
              <p:nvPr/>
            </p:nvSpPr>
            <p:spPr>
              <a:xfrm>
                <a:off x="4426109" y="1025595"/>
                <a:ext cx="7281372" cy="1140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كيف نقوم بتقطيع إشارة؟</a:t>
                </a:r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ar-SY" sz="2400" b="1" dirty="0"/>
                  <a:t>نضربها بقطار من النبضات الواحدية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109" y="1025595"/>
                <a:ext cx="7281372" cy="1140697"/>
              </a:xfrm>
              <a:prstGeom prst="rect">
                <a:avLst/>
              </a:prstGeom>
              <a:blipFill>
                <a:blip r:embed="rId2"/>
                <a:stretch>
                  <a:fillRect r="-1172" b="-1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رابط مستقيم 18">
            <a:extLst>
              <a:ext uri="{FF2B5EF4-FFF2-40B4-BE49-F238E27FC236}">
                <a16:creationId xmlns:a16="http://schemas.microsoft.com/office/drawing/2014/main" id="{C1B077FB-8B7A-40B6-9BFA-0A6CFD1B1D54}"/>
              </a:ext>
            </a:extLst>
          </p:cNvPr>
          <p:cNvCxnSpPr/>
          <p:nvPr/>
        </p:nvCxnSpPr>
        <p:spPr>
          <a:xfrm rot="5400000" flipH="1" flipV="1">
            <a:off x="708928" y="4627224"/>
            <a:ext cx="1143794" cy="79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رابط مستقيم 29">
            <a:extLst>
              <a:ext uri="{FF2B5EF4-FFF2-40B4-BE49-F238E27FC236}">
                <a16:creationId xmlns:a16="http://schemas.microsoft.com/office/drawing/2014/main" id="{1144C5D0-7608-4BCF-B32F-478764401E46}"/>
              </a:ext>
            </a:extLst>
          </p:cNvPr>
          <p:cNvCxnSpPr/>
          <p:nvPr/>
        </p:nvCxnSpPr>
        <p:spPr>
          <a:xfrm rot="5400000">
            <a:off x="1349405" y="5037689"/>
            <a:ext cx="320040" cy="794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رابط مستقيم 30">
            <a:extLst>
              <a:ext uri="{FF2B5EF4-FFF2-40B4-BE49-F238E27FC236}">
                <a16:creationId xmlns:a16="http://schemas.microsoft.com/office/drawing/2014/main" id="{B5457007-760B-4C17-B8DC-7BC48F428CA0}"/>
              </a:ext>
            </a:extLst>
          </p:cNvPr>
          <p:cNvCxnSpPr/>
          <p:nvPr/>
        </p:nvCxnSpPr>
        <p:spPr>
          <a:xfrm rot="5400000">
            <a:off x="1646982" y="5090190"/>
            <a:ext cx="182880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رابط مستقيم 31">
            <a:extLst>
              <a:ext uri="{FF2B5EF4-FFF2-40B4-BE49-F238E27FC236}">
                <a16:creationId xmlns:a16="http://schemas.microsoft.com/office/drawing/2014/main" id="{060ADDDA-81A3-456F-B0D7-0EEEA5AB0040}"/>
              </a:ext>
            </a:extLst>
          </p:cNvPr>
          <p:cNvCxnSpPr/>
          <p:nvPr/>
        </p:nvCxnSpPr>
        <p:spPr>
          <a:xfrm rot="5400000">
            <a:off x="1907586" y="5144958"/>
            <a:ext cx="118872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رابط مستقيم 32">
            <a:extLst>
              <a:ext uri="{FF2B5EF4-FFF2-40B4-BE49-F238E27FC236}">
                <a16:creationId xmlns:a16="http://schemas.microsoft.com/office/drawing/2014/main" id="{B69EFE9F-BA5C-4AD9-9126-655BE003299B}"/>
              </a:ext>
            </a:extLst>
          </p:cNvPr>
          <p:cNvCxnSpPr/>
          <p:nvPr/>
        </p:nvCxnSpPr>
        <p:spPr>
          <a:xfrm rot="5400000">
            <a:off x="2163618" y="5170386"/>
            <a:ext cx="6400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رابط مستقيم 33">
            <a:extLst>
              <a:ext uri="{FF2B5EF4-FFF2-40B4-BE49-F238E27FC236}">
                <a16:creationId xmlns:a16="http://schemas.microsoft.com/office/drawing/2014/main" id="{F4E30B2D-D998-422F-860C-BDA9A6AC87F7}"/>
              </a:ext>
            </a:extLst>
          </p:cNvPr>
          <p:cNvCxnSpPr/>
          <p:nvPr/>
        </p:nvCxnSpPr>
        <p:spPr>
          <a:xfrm rot="5400000" flipH="1" flipV="1">
            <a:off x="2424222" y="5172294"/>
            <a:ext cx="158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رابط مستقيم 34">
            <a:extLst>
              <a:ext uri="{FF2B5EF4-FFF2-40B4-BE49-F238E27FC236}">
                <a16:creationId xmlns:a16="http://schemas.microsoft.com/office/drawing/2014/main" id="{F6C791D3-FA97-4A45-87A2-9F7242DEAEC0}"/>
              </a:ext>
            </a:extLst>
          </p:cNvPr>
          <p:cNvCxnSpPr/>
          <p:nvPr/>
        </p:nvCxnSpPr>
        <p:spPr>
          <a:xfrm rot="5400000" flipH="1" flipV="1">
            <a:off x="2652822" y="5198724"/>
            <a:ext cx="158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رابط مستقيم 35">
            <a:extLst>
              <a:ext uri="{FF2B5EF4-FFF2-40B4-BE49-F238E27FC236}">
                <a16:creationId xmlns:a16="http://schemas.microsoft.com/office/drawing/2014/main" id="{3634014E-5912-4F1F-8F8A-09B80A39A790}"/>
              </a:ext>
            </a:extLst>
          </p:cNvPr>
          <p:cNvCxnSpPr/>
          <p:nvPr/>
        </p:nvCxnSpPr>
        <p:spPr>
          <a:xfrm rot="5400000" flipH="1" flipV="1">
            <a:off x="2881422" y="5198724"/>
            <a:ext cx="158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رابط مستقيم 36">
            <a:extLst>
              <a:ext uri="{FF2B5EF4-FFF2-40B4-BE49-F238E27FC236}">
                <a16:creationId xmlns:a16="http://schemas.microsoft.com/office/drawing/2014/main" id="{0177AE9C-2703-40F1-99AE-6F9CFFAF861A}"/>
              </a:ext>
            </a:extLst>
          </p:cNvPr>
          <p:cNvCxnSpPr/>
          <p:nvPr/>
        </p:nvCxnSpPr>
        <p:spPr>
          <a:xfrm rot="16200000" flipH="1">
            <a:off x="938322" y="4855824"/>
            <a:ext cx="685800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رابط مستقيم 7">
            <a:extLst>
              <a:ext uri="{FF2B5EF4-FFF2-40B4-BE49-F238E27FC236}">
                <a16:creationId xmlns:a16="http://schemas.microsoft.com/office/drawing/2014/main" id="{0E619277-7DC1-4E7B-95C2-0538FA6E13F9}"/>
              </a:ext>
            </a:extLst>
          </p:cNvPr>
          <p:cNvCxnSpPr/>
          <p:nvPr/>
        </p:nvCxnSpPr>
        <p:spPr>
          <a:xfrm>
            <a:off x="1281222" y="2379324"/>
            <a:ext cx="2133600" cy="15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رابط مستقيم 9">
            <a:extLst>
              <a:ext uri="{FF2B5EF4-FFF2-40B4-BE49-F238E27FC236}">
                <a16:creationId xmlns:a16="http://schemas.microsoft.com/office/drawing/2014/main" id="{3E498E90-8E25-45B1-ABB3-85FD74ECD715}"/>
              </a:ext>
            </a:extLst>
          </p:cNvPr>
          <p:cNvCxnSpPr/>
          <p:nvPr/>
        </p:nvCxnSpPr>
        <p:spPr>
          <a:xfrm rot="5400000" flipH="1" flipV="1">
            <a:off x="708928" y="1807824"/>
            <a:ext cx="1143794" cy="79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رابط مستقيم 14">
            <a:extLst>
              <a:ext uri="{FF2B5EF4-FFF2-40B4-BE49-F238E27FC236}">
                <a16:creationId xmlns:a16="http://schemas.microsoft.com/office/drawing/2014/main" id="{2DC3F519-AEF5-46F0-85FF-CBE330AAF0B2}"/>
              </a:ext>
            </a:extLst>
          </p:cNvPr>
          <p:cNvCxnSpPr/>
          <p:nvPr/>
        </p:nvCxnSpPr>
        <p:spPr>
          <a:xfrm>
            <a:off x="1281222" y="3827124"/>
            <a:ext cx="2133600" cy="15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رابط مستقيم 15">
            <a:extLst>
              <a:ext uri="{FF2B5EF4-FFF2-40B4-BE49-F238E27FC236}">
                <a16:creationId xmlns:a16="http://schemas.microsoft.com/office/drawing/2014/main" id="{FEE08889-803B-4369-84B7-5BC6CEAB1802}"/>
              </a:ext>
            </a:extLst>
          </p:cNvPr>
          <p:cNvCxnSpPr/>
          <p:nvPr/>
        </p:nvCxnSpPr>
        <p:spPr>
          <a:xfrm rot="5400000" flipH="1" flipV="1">
            <a:off x="708928" y="3255624"/>
            <a:ext cx="1143794" cy="79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رابط مستقيم 17">
            <a:extLst>
              <a:ext uri="{FF2B5EF4-FFF2-40B4-BE49-F238E27FC236}">
                <a16:creationId xmlns:a16="http://schemas.microsoft.com/office/drawing/2014/main" id="{994F047A-1934-48E2-9AE6-E9E307D30EFE}"/>
              </a:ext>
            </a:extLst>
          </p:cNvPr>
          <p:cNvCxnSpPr/>
          <p:nvPr/>
        </p:nvCxnSpPr>
        <p:spPr>
          <a:xfrm>
            <a:off x="1281222" y="5198724"/>
            <a:ext cx="2133600" cy="15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رابط مستقيم 21">
            <a:extLst>
              <a:ext uri="{FF2B5EF4-FFF2-40B4-BE49-F238E27FC236}">
                <a16:creationId xmlns:a16="http://schemas.microsoft.com/office/drawing/2014/main" id="{FBA163D1-5FC8-45B1-8AE1-61C277F3413B}"/>
              </a:ext>
            </a:extLst>
          </p:cNvPr>
          <p:cNvCxnSpPr/>
          <p:nvPr/>
        </p:nvCxnSpPr>
        <p:spPr>
          <a:xfrm rot="5400000">
            <a:off x="11296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رابط مستقيم 22">
            <a:extLst>
              <a:ext uri="{FF2B5EF4-FFF2-40B4-BE49-F238E27FC236}">
                <a16:creationId xmlns:a16="http://schemas.microsoft.com/office/drawing/2014/main" id="{CFB158B5-8B6D-4879-AB76-3DDCEE4B43F3}"/>
              </a:ext>
            </a:extLst>
          </p:cNvPr>
          <p:cNvCxnSpPr/>
          <p:nvPr/>
        </p:nvCxnSpPr>
        <p:spPr>
          <a:xfrm rot="5400000">
            <a:off x="13582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رابط مستقيم 23">
            <a:extLst>
              <a:ext uri="{FF2B5EF4-FFF2-40B4-BE49-F238E27FC236}">
                <a16:creationId xmlns:a16="http://schemas.microsoft.com/office/drawing/2014/main" id="{5643D250-B788-4709-BBD7-902B27DFFA14}"/>
              </a:ext>
            </a:extLst>
          </p:cNvPr>
          <p:cNvCxnSpPr/>
          <p:nvPr/>
        </p:nvCxnSpPr>
        <p:spPr>
          <a:xfrm rot="5400000">
            <a:off x="15868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رابط مستقيم 24">
            <a:extLst>
              <a:ext uri="{FF2B5EF4-FFF2-40B4-BE49-F238E27FC236}">
                <a16:creationId xmlns:a16="http://schemas.microsoft.com/office/drawing/2014/main" id="{682719E0-830D-45B4-B3EF-C6CC5993AA2B}"/>
              </a:ext>
            </a:extLst>
          </p:cNvPr>
          <p:cNvCxnSpPr/>
          <p:nvPr/>
        </p:nvCxnSpPr>
        <p:spPr>
          <a:xfrm rot="5400000">
            <a:off x="18154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رابط مستقيم 25">
            <a:extLst>
              <a:ext uri="{FF2B5EF4-FFF2-40B4-BE49-F238E27FC236}">
                <a16:creationId xmlns:a16="http://schemas.microsoft.com/office/drawing/2014/main" id="{2897869E-8030-42D2-865E-0168395B84A8}"/>
              </a:ext>
            </a:extLst>
          </p:cNvPr>
          <p:cNvCxnSpPr/>
          <p:nvPr/>
        </p:nvCxnSpPr>
        <p:spPr>
          <a:xfrm rot="5400000">
            <a:off x="20440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رابط مستقيم 26">
            <a:extLst>
              <a:ext uri="{FF2B5EF4-FFF2-40B4-BE49-F238E27FC236}">
                <a16:creationId xmlns:a16="http://schemas.microsoft.com/office/drawing/2014/main" id="{EEEFFDCE-46DD-4FA4-9765-E991D6982550}"/>
              </a:ext>
            </a:extLst>
          </p:cNvPr>
          <p:cNvCxnSpPr/>
          <p:nvPr/>
        </p:nvCxnSpPr>
        <p:spPr>
          <a:xfrm rot="5400000">
            <a:off x="22726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رابط مستقيم 27">
            <a:extLst>
              <a:ext uri="{FF2B5EF4-FFF2-40B4-BE49-F238E27FC236}">
                <a16:creationId xmlns:a16="http://schemas.microsoft.com/office/drawing/2014/main" id="{8E666C17-7748-45F8-8D7E-09B798BA5BD0}"/>
              </a:ext>
            </a:extLst>
          </p:cNvPr>
          <p:cNvCxnSpPr/>
          <p:nvPr/>
        </p:nvCxnSpPr>
        <p:spPr>
          <a:xfrm rot="5400000">
            <a:off x="25012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رابط مستقيم 28">
            <a:extLst>
              <a:ext uri="{FF2B5EF4-FFF2-40B4-BE49-F238E27FC236}">
                <a16:creationId xmlns:a16="http://schemas.microsoft.com/office/drawing/2014/main" id="{D29D8D00-26EF-4B51-9A0F-97FA0EA7EA5A}"/>
              </a:ext>
            </a:extLst>
          </p:cNvPr>
          <p:cNvCxnSpPr/>
          <p:nvPr/>
        </p:nvCxnSpPr>
        <p:spPr>
          <a:xfrm rot="5400000">
            <a:off x="9010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مربع نص 46">
            <a:extLst>
              <a:ext uri="{FF2B5EF4-FFF2-40B4-BE49-F238E27FC236}">
                <a16:creationId xmlns:a16="http://schemas.microsoft.com/office/drawing/2014/main" id="{0E24F170-23D3-4BC0-BC5F-D4EF19A21230}"/>
              </a:ext>
            </a:extLst>
          </p:cNvPr>
          <p:cNvSpPr txBox="1"/>
          <p:nvPr/>
        </p:nvSpPr>
        <p:spPr>
          <a:xfrm>
            <a:off x="299587" y="1083924"/>
            <a:ext cx="990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x(t)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70" name="مربع نص 47">
            <a:extLst>
              <a:ext uri="{FF2B5EF4-FFF2-40B4-BE49-F238E27FC236}">
                <a16:creationId xmlns:a16="http://schemas.microsoft.com/office/drawing/2014/main" id="{E9BEB301-7861-4DD5-AEAB-969EE8C090AC}"/>
              </a:ext>
            </a:extLst>
          </p:cNvPr>
          <p:cNvSpPr txBox="1"/>
          <p:nvPr/>
        </p:nvSpPr>
        <p:spPr>
          <a:xfrm>
            <a:off x="290622" y="2607924"/>
            <a:ext cx="990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P(t)</a:t>
            </a:r>
            <a:endParaRPr lang="ar-SA" b="1" dirty="0"/>
          </a:p>
        </p:txBody>
      </p:sp>
      <p:sp>
        <p:nvSpPr>
          <p:cNvPr id="71" name="مربع نص 48">
            <a:extLst>
              <a:ext uri="{FF2B5EF4-FFF2-40B4-BE49-F238E27FC236}">
                <a16:creationId xmlns:a16="http://schemas.microsoft.com/office/drawing/2014/main" id="{2446B583-3065-4B3D-972F-FF979197E6F9}"/>
              </a:ext>
            </a:extLst>
          </p:cNvPr>
          <p:cNvSpPr txBox="1"/>
          <p:nvPr/>
        </p:nvSpPr>
        <p:spPr>
          <a:xfrm>
            <a:off x="290622" y="4055724"/>
            <a:ext cx="990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30000" dirty="0">
                <a:solidFill>
                  <a:srgbClr val="FF0000"/>
                </a:solidFill>
              </a:rPr>
              <a:t>*</a:t>
            </a:r>
            <a:r>
              <a:rPr lang="en-US" b="1" dirty="0">
                <a:solidFill>
                  <a:srgbClr val="FF0000"/>
                </a:solidFill>
              </a:rPr>
              <a:t>(k)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72" name="مربع نص 49">
            <a:extLst>
              <a:ext uri="{FF2B5EF4-FFF2-40B4-BE49-F238E27FC236}">
                <a16:creationId xmlns:a16="http://schemas.microsoft.com/office/drawing/2014/main" id="{E1D8E238-D99E-46F7-8077-4CB68FDDA760}"/>
              </a:ext>
            </a:extLst>
          </p:cNvPr>
          <p:cNvSpPr txBox="1"/>
          <p:nvPr/>
        </p:nvSpPr>
        <p:spPr>
          <a:xfrm>
            <a:off x="1890822" y="2531724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sym typeface="Symbol"/>
              </a:rPr>
              <a:t></a:t>
            </a:r>
            <a:endParaRPr lang="ar-SA" sz="2000" b="1" dirty="0">
              <a:solidFill>
                <a:srgbClr val="FF0000"/>
              </a:solidFill>
            </a:endParaRPr>
          </a:p>
        </p:txBody>
      </p:sp>
      <p:sp>
        <p:nvSpPr>
          <p:cNvPr id="73" name="مربع نص 50">
            <a:extLst>
              <a:ext uri="{FF2B5EF4-FFF2-40B4-BE49-F238E27FC236}">
                <a16:creationId xmlns:a16="http://schemas.microsoft.com/office/drawing/2014/main" id="{61D79C19-A765-4646-983F-CEC10B04F8EB}"/>
              </a:ext>
            </a:extLst>
          </p:cNvPr>
          <p:cNvSpPr txBox="1"/>
          <p:nvPr/>
        </p:nvSpPr>
        <p:spPr>
          <a:xfrm>
            <a:off x="1890822" y="4055724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sym typeface="Symbol"/>
              </a:rPr>
              <a:t>=</a:t>
            </a:r>
            <a:endParaRPr lang="ar-SA" sz="2000" dirty="0">
              <a:solidFill>
                <a:srgbClr val="FF0000"/>
              </a:solidFill>
            </a:endParaRPr>
          </a:p>
        </p:txBody>
      </p:sp>
      <p:sp>
        <p:nvSpPr>
          <p:cNvPr id="74" name="مربع نص 51">
            <a:extLst>
              <a:ext uri="{FF2B5EF4-FFF2-40B4-BE49-F238E27FC236}">
                <a16:creationId xmlns:a16="http://schemas.microsoft.com/office/drawing/2014/main" id="{1EE62088-0C29-4DCD-8FDB-661EF50CB3FA}"/>
              </a:ext>
            </a:extLst>
          </p:cNvPr>
          <p:cNvSpPr txBox="1"/>
          <p:nvPr/>
        </p:nvSpPr>
        <p:spPr>
          <a:xfrm>
            <a:off x="3186222" y="1922124"/>
            <a:ext cx="381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t</a:t>
            </a:r>
            <a:endParaRPr lang="ar-SA" b="1" dirty="0"/>
          </a:p>
        </p:txBody>
      </p:sp>
      <p:sp>
        <p:nvSpPr>
          <p:cNvPr id="75" name="مربع نص 52">
            <a:extLst>
              <a:ext uri="{FF2B5EF4-FFF2-40B4-BE49-F238E27FC236}">
                <a16:creationId xmlns:a16="http://schemas.microsoft.com/office/drawing/2014/main" id="{9408CFF5-33D1-4379-A3F4-16CC3EFB0DF0}"/>
              </a:ext>
            </a:extLst>
          </p:cNvPr>
          <p:cNvSpPr txBox="1"/>
          <p:nvPr/>
        </p:nvSpPr>
        <p:spPr>
          <a:xfrm>
            <a:off x="3186222" y="3446124"/>
            <a:ext cx="381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t</a:t>
            </a:r>
            <a:endParaRPr lang="ar-SA" b="1" dirty="0"/>
          </a:p>
        </p:txBody>
      </p:sp>
      <p:sp>
        <p:nvSpPr>
          <p:cNvPr id="76" name="مربع نص 53">
            <a:extLst>
              <a:ext uri="{FF2B5EF4-FFF2-40B4-BE49-F238E27FC236}">
                <a16:creationId xmlns:a16="http://schemas.microsoft.com/office/drawing/2014/main" id="{3D743A26-EBEC-4993-8FCB-568BF13E54CA}"/>
              </a:ext>
            </a:extLst>
          </p:cNvPr>
          <p:cNvSpPr txBox="1"/>
          <p:nvPr/>
        </p:nvSpPr>
        <p:spPr>
          <a:xfrm>
            <a:off x="3186222" y="4817724"/>
            <a:ext cx="381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t</a:t>
            </a:r>
            <a:endParaRPr lang="ar-S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1077011-96F6-4450-B346-4EB4431B9D4A}"/>
                  </a:ext>
                </a:extLst>
              </p:cNvPr>
              <p:cNvSpPr/>
              <p:nvPr/>
            </p:nvSpPr>
            <p:spPr>
              <a:xfrm>
                <a:off x="4214762" y="1716021"/>
                <a:ext cx="905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1077011-96F6-4450-B346-4EB4431B9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762" y="1716021"/>
                <a:ext cx="90503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5D70334-4939-45B0-BF8D-0825CA38A6C1}"/>
                  </a:ext>
                </a:extLst>
              </p:cNvPr>
              <p:cNvSpPr/>
              <p:nvPr/>
            </p:nvSpPr>
            <p:spPr>
              <a:xfrm>
                <a:off x="3531263" y="2841702"/>
                <a:ext cx="2525598" cy="847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5D70334-4939-45B0-BF8D-0825CA38A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263" y="2841702"/>
                <a:ext cx="2525598" cy="84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قوس 13">
            <a:extLst>
              <a:ext uri="{FF2B5EF4-FFF2-40B4-BE49-F238E27FC236}">
                <a16:creationId xmlns:a16="http://schemas.microsoft.com/office/drawing/2014/main" id="{40F80E01-EEFF-463E-839B-299DD2222E78}"/>
              </a:ext>
            </a:extLst>
          </p:cNvPr>
          <p:cNvSpPr/>
          <p:nvPr/>
        </p:nvSpPr>
        <p:spPr>
          <a:xfrm rot="10800000">
            <a:off x="1290187" y="1015146"/>
            <a:ext cx="3124200" cy="1371600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0F92294-3DFC-4904-AB8D-5579EED9A3FD}"/>
                  </a:ext>
                </a:extLst>
              </p:cNvPr>
              <p:cNvSpPr/>
              <p:nvPr/>
            </p:nvSpPr>
            <p:spPr>
              <a:xfrm>
                <a:off x="3492006" y="4393793"/>
                <a:ext cx="3232429" cy="847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0F92294-3DFC-4904-AB8D-5579EED9A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06" y="4393793"/>
                <a:ext cx="3232429" cy="847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مربع نص 49">
            <a:extLst>
              <a:ext uri="{FF2B5EF4-FFF2-40B4-BE49-F238E27FC236}">
                <a16:creationId xmlns:a16="http://schemas.microsoft.com/office/drawing/2014/main" id="{A456B84E-207F-4E89-9C00-96101A6227DC}"/>
              </a:ext>
            </a:extLst>
          </p:cNvPr>
          <p:cNvSpPr txBox="1"/>
          <p:nvPr/>
        </p:nvSpPr>
        <p:spPr>
          <a:xfrm>
            <a:off x="4405422" y="2170277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sym typeface="Symbol"/>
              </a:rPr>
              <a:t></a:t>
            </a:r>
            <a:endParaRPr lang="ar-SA" sz="2000" b="1" dirty="0">
              <a:solidFill>
                <a:srgbClr val="FF0000"/>
              </a:solidFill>
            </a:endParaRPr>
          </a:p>
        </p:txBody>
      </p:sp>
      <p:sp>
        <p:nvSpPr>
          <p:cNvPr id="82" name="مربع نص 50">
            <a:extLst>
              <a:ext uri="{FF2B5EF4-FFF2-40B4-BE49-F238E27FC236}">
                <a16:creationId xmlns:a16="http://schemas.microsoft.com/office/drawing/2014/main" id="{3EAE1664-FF40-49B8-ACB0-5CFE86F0EFA2}"/>
              </a:ext>
            </a:extLst>
          </p:cNvPr>
          <p:cNvSpPr txBox="1"/>
          <p:nvPr/>
        </p:nvSpPr>
        <p:spPr>
          <a:xfrm>
            <a:off x="4414387" y="3831450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sym typeface="Symbol"/>
              </a:rPr>
              <a:t>=</a:t>
            </a:r>
            <a:endParaRPr lang="ar-SA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660C581-48E7-4D98-BC11-CF2972AEDFFC}"/>
                  </a:ext>
                </a:extLst>
              </p:cNvPr>
              <p:cNvSpPr/>
              <p:nvPr/>
            </p:nvSpPr>
            <p:spPr>
              <a:xfrm>
                <a:off x="4399775" y="2326275"/>
                <a:ext cx="7281372" cy="1213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تحويل لابلاس للنبضة الواحدية (مع إزاحة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ar-SY" sz="2400" b="1" dirty="0"/>
                  <a:t>)</a:t>
                </a:r>
                <a:endParaRPr lang="en-US" sz="2400" b="1" dirty="0"/>
              </a:p>
              <a:p>
                <a:pPr algn="r" rtl="1">
                  <a:lnSpc>
                    <a:spcPct val="150000"/>
                  </a:lnSpc>
                </a:pPr>
                <a:r>
                  <a:rPr lang="en-US" sz="2400" b="1" dirty="0"/>
                  <a:t>		 </a:t>
                </a:r>
                <a:r>
                  <a:rPr lang="ar-SY" sz="2400" b="1" dirty="0"/>
                  <a:t> </a:t>
                </a:r>
                <a14:m>
                  <m:oMath xmlns:m="http://schemas.openxmlformats.org/officeDocument/2006/math">
                    <m:r>
                      <a:rPr lang="ar-SY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</m:t>
                            </m:r>
                          </m:e>
                        </m:d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ar-SY" sz="2400" b="1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660C581-48E7-4D98-BC11-CF2972AED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775" y="2326275"/>
                <a:ext cx="7281372" cy="1213281"/>
              </a:xfrm>
              <a:prstGeom prst="rect">
                <a:avLst/>
              </a:prstGeom>
              <a:blipFill>
                <a:blip r:embed="rId6"/>
                <a:stretch>
                  <a:fillRect r="-1173" b="-8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1390004-89E5-45C5-8FA6-344E0F467574}"/>
                  </a:ext>
                </a:extLst>
              </p:cNvPr>
              <p:cNvSpPr/>
              <p:nvPr/>
            </p:nvSpPr>
            <p:spPr>
              <a:xfrm>
                <a:off x="7356422" y="4010651"/>
                <a:ext cx="2944756" cy="9318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1390004-89E5-45C5-8FA6-344E0F467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422" y="4010651"/>
                <a:ext cx="2944756" cy="9318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171C0AE-978D-4682-95B2-8625B0ED8D4C}"/>
              </a:ext>
            </a:extLst>
          </p:cNvPr>
          <p:cNvSpPr/>
          <p:nvPr/>
        </p:nvSpPr>
        <p:spPr>
          <a:xfrm>
            <a:off x="9672263" y="3450067"/>
            <a:ext cx="2008884" cy="586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تصبح الإشارة: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D301E73-DC2D-4E5B-946C-C270BEB0F302}"/>
                  </a:ext>
                </a:extLst>
              </p:cNvPr>
              <p:cNvSpPr/>
              <p:nvPr/>
            </p:nvSpPr>
            <p:spPr>
              <a:xfrm>
                <a:off x="7862474" y="4999544"/>
                <a:ext cx="3818673" cy="586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تحويل </a:t>
                </a:r>
                <a:r>
                  <a:rPr lang="en-US" sz="2400" b="1" dirty="0"/>
                  <a:t>Z</a:t>
                </a:r>
                <a:r>
                  <a:rPr lang="ar-SY" sz="2400" b="1" dirty="0"/>
                  <a:t> بعد استبدال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ar-SY" sz="2400" b="1" dirty="0"/>
                  <a:t>: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D301E73-DC2D-4E5B-946C-C270BEB0F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474" y="4999544"/>
                <a:ext cx="3818673" cy="586507"/>
              </a:xfrm>
              <a:prstGeom prst="rect">
                <a:avLst/>
              </a:prstGeom>
              <a:blipFill>
                <a:blip r:embed="rId8"/>
                <a:stretch>
                  <a:fillRect l="-1757" r="-2236" b="-23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B311336-88AA-4A99-93FD-B2B43A1D0D00}"/>
                  </a:ext>
                </a:extLst>
              </p:cNvPr>
              <p:cNvSpPr/>
              <p:nvPr/>
            </p:nvSpPr>
            <p:spPr>
              <a:xfrm>
                <a:off x="7655682" y="5707768"/>
                <a:ext cx="2346236" cy="931858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B311336-88AA-4A99-93FD-B2B43A1D0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82" y="5707768"/>
                <a:ext cx="2346236" cy="9318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01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 animBg="1"/>
      <p:bldP spid="80" grpId="0"/>
      <p:bldP spid="81" grpId="0"/>
      <p:bldP spid="82" grpId="0"/>
      <p:bldP spid="83" grpId="0"/>
      <p:bldP spid="84" grpId="0"/>
      <p:bldP spid="4" grpId="0"/>
      <p:bldP spid="85" grpId="0"/>
      <p:bldP spid="8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5923</TotalTime>
  <Words>2677</Words>
  <Application>Microsoft Office PowerPoint</Application>
  <PresentationFormat>Widescreen</PresentationFormat>
  <Paragraphs>361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Tahoma</vt:lpstr>
      <vt:lpstr>Wingdings</vt:lpstr>
      <vt:lpstr>Office Theme</vt:lpstr>
      <vt:lpstr>التحكم الحديث 2 (التحكم الرقمي)  Modern Control 2 (Digital Control)</vt:lpstr>
      <vt:lpstr>تطبيقات التحكم الرقمي</vt:lpstr>
      <vt:lpstr>تطبيقات التحكم الرقمي</vt:lpstr>
      <vt:lpstr>الأنظمة السببية</vt:lpstr>
      <vt:lpstr>تحويل Z</vt:lpstr>
      <vt:lpstr>تحويل Z</vt:lpstr>
      <vt:lpstr>تحويل Z</vt:lpstr>
      <vt:lpstr>تحويل Z</vt:lpstr>
      <vt:lpstr>تحويل Z</vt:lpstr>
      <vt:lpstr>تحويل Z</vt:lpstr>
      <vt:lpstr>تحويل Z</vt:lpstr>
      <vt:lpstr>تحويلات Z الشهيرة</vt:lpstr>
      <vt:lpstr>تحويلات Z الشهيرة</vt:lpstr>
      <vt:lpstr>تحويلات Z الشهيرة</vt:lpstr>
      <vt:lpstr>خصائص تحويل Z</vt:lpstr>
      <vt:lpstr>خصائص تحويل Z</vt:lpstr>
      <vt:lpstr>خصائص تحويل Z</vt:lpstr>
      <vt:lpstr>خصائص تحويل Z</vt:lpstr>
      <vt:lpstr>خصائص تحويل Z</vt:lpstr>
      <vt:lpstr>استراحة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تابع النقل المتقطع</vt:lpstr>
      <vt:lpstr>حل المعادلات الفرقية باستخدام تحويل Z</vt:lpstr>
      <vt:lpstr>جلسة ماتلاب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التحكم الحديث 2 (التحكم الرقمي)  Modern Control 2 (Digital Control)</dc:title>
  <dc:creator>Asaad Kaadan</dc:creator>
  <cp:lastModifiedBy>Asaad Kaadan</cp:lastModifiedBy>
  <cp:revision>173</cp:revision>
  <dcterms:created xsi:type="dcterms:W3CDTF">2019-02-19T07:45:50Z</dcterms:created>
  <dcterms:modified xsi:type="dcterms:W3CDTF">2019-10-20T08:08:59Z</dcterms:modified>
</cp:coreProperties>
</file>